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307_EC1D2D58.xml" ContentType="application/vnd.ms-powerpoint.comments+xml"/>
  <Override PartName="/ppt/notesSlides/notesSlide9.xml" ContentType="application/vnd.openxmlformats-officedocument.presentationml.notesSlide+xml"/>
  <Override PartName="/ppt/comments/modernComment_308_F0EB7352.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309_C0C54154.xml" ContentType="application/vnd.ms-powerpoint.comments+xml"/>
  <Override PartName="/ppt/notesSlides/notesSlide12.xml" ContentType="application/vnd.openxmlformats-officedocument.presentationml.notesSlide+xml"/>
  <Override PartName="/ppt/comments/modernComment_30A_93406D5E.xml" ContentType="application/vnd.ms-powerpoint.comments+xml"/>
  <Override PartName="/ppt/notesSlides/notesSlide13.xml" ContentType="application/vnd.openxmlformats-officedocument.presentationml.notesSlide+xml"/>
  <Override PartName="/ppt/comments/modernComment_312_2AE626EE.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modernComment_316_175E54DB.xml" ContentType="application/vnd.ms-powerpoint.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0" r:id="rId5"/>
    <p:sldMasterId id="2147483680" r:id="rId6"/>
    <p:sldMasterId id="2147483690" r:id="rId7"/>
  </p:sldMasterIdLst>
  <p:notesMasterIdLst>
    <p:notesMasterId r:id="rId31"/>
  </p:notesMasterIdLst>
  <p:sldIdLst>
    <p:sldId id="322" r:id="rId8"/>
    <p:sldId id="317" r:id="rId9"/>
    <p:sldId id="794" r:id="rId10"/>
    <p:sldId id="774" r:id="rId11"/>
    <p:sldId id="781" r:id="rId12"/>
    <p:sldId id="788" r:id="rId13"/>
    <p:sldId id="787" r:id="rId14"/>
    <p:sldId id="775" r:id="rId15"/>
    <p:sldId id="783" r:id="rId16"/>
    <p:sldId id="776" r:id="rId17"/>
    <p:sldId id="784" r:id="rId18"/>
    <p:sldId id="777" r:id="rId19"/>
    <p:sldId id="785" r:id="rId20"/>
    <p:sldId id="778" r:id="rId21"/>
    <p:sldId id="786" r:id="rId22"/>
    <p:sldId id="791" r:id="rId23"/>
    <p:sldId id="780" r:id="rId24"/>
    <p:sldId id="793" r:id="rId25"/>
    <p:sldId id="779" r:id="rId26"/>
    <p:sldId id="795" r:id="rId27"/>
    <p:sldId id="790" r:id="rId28"/>
    <p:sldId id="792" r:id="rId29"/>
    <p:sldId id="333"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C1BE91-468B-A557-04AE-59D33EECA98B}" name="Metz, Loretta - FPAC-NRCS, AZ" initials="MA" userId="S::loretta.metz@usda.gov::2b26dc92-d5c3-4839-9e28-e979d24780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941"/>
    <a:srgbClr val="0054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79D79A-6B94-4D36-947B-EB9C0EF3220F}" v="2" dt="2026-01-12T20:29:25.5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8837" autoAdjust="0"/>
  </p:normalViewPr>
  <p:slideViewPr>
    <p:cSldViewPr snapToGrid="0">
      <p:cViewPr varScale="1">
        <p:scale>
          <a:sx n="98" d="100"/>
          <a:sy n="98" d="100"/>
        </p:scale>
        <p:origin x="114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ch, Carl - FPAC-NRCS, WV" userId="S::carl.koch@usda.gov::8f9ea627-f344-4264-ba95-70db19643af5" providerId="AD" clId="Web-{B479D79A-6B94-4D36-947B-EB9C0EF3220F}"/>
    <pc:docChg chg="modSld">
      <pc:chgData name="Koch, Carl - FPAC-NRCS, WV" userId="S::carl.koch@usda.gov::8f9ea627-f344-4264-ba95-70db19643af5" providerId="AD" clId="Web-{B479D79A-6B94-4D36-947B-EB9C0EF3220F}" dt="2026-01-12T20:29:25.519" v="1"/>
      <pc:docMkLst>
        <pc:docMk/>
      </pc:docMkLst>
      <pc:sldChg chg="delSp modSp">
        <pc:chgData name="Koch, Carl - FPAC-NRCS, WV" userId="S::carl.koch@usda.gov::8f9ea627-f344-4264-ba95-70db19643af5" providerId="AD" clId="Web-{B479D79A-6B94-4D36-947B-EB9C0EF3220F}" dt="2026-01-12T20:29:25.519" v="1"/>
        <pc:sldMkLst>
          <pc:docMk/>
          <pc:sldMk cId="3738882888" sldId="322"/>
        </pc:sldMkLst>
        <pc:spChg chg="del mod">
          <ac:chgData name="Koch, Carl - FPAC-NRCS, WV" userId="S::carl.koch@usda.gov::8f9ea627-f344-4264-ba95-70db19643af5" providerId="AD" clId="Web-{B479D79A-6B94-4D36-947B-EB9C0EF3220F}" dt="2026-01-12T20:29:25.519" v="1"/>
          <ac:spMkLst>
            <pc:docMk/>
            <pc:sldMk cId="3738882888" sldId="322"/>
            <ac:spMk id="2" creationId="{04AEA7F9-9E76-F107-39FE-6357012CA593}"/>
          </ac:spMkLst>
        </pc:spChg>
      </pc:sldChg>
    </pc:docChg>
  </pc:docChgLst>
</pc:chgInfo>
</file>

<file path=ppt/comments/modernComment_307_EC1D2D58.xml><?xml version="1.0" encoding="utf-8"?>
<p188:cmLst xmlns:a="http://schemas.openxmlformats.org/drawingml/2006/main" xmlns:r="http://schemas.openxmlformats.org/officeDocument/2006/relationships" xmlns:p188="http://schemas.microsoft.com/office/powerpoint/2018/8/main">
  <p188:cm id="{0377CB72-9095-45D1-9808-AA22CC564017}" authorId="{83C1BE91-468B-A557-04AE-59D33EECA98B}" created="2024-11-25T19:57:34.813">
    <pc:sldMkLst xmlns:pc="http://schemas.microsoft.com/office/powerpoint/2013/main/command">
      <pc:docMk/>
      <pc:sldMk cId="3961335128" sldId="775"/>
    </pc:sldMkLst>
    <p188:txBody>
      <a:bodyPr/>
      <a:lstStyle/>
      <a:p>
        <a:r>
          <a:rPr lang="en-US"/>
          <a:t>[@Sirovatka, Nick - FPAC-NRCS, OR]   Please check your Objective statement against the SOM resource concern in the FIFSHA CART scoring.</a:t>
        </a:r>
      </a:p>
    </p188:txBody>
  </p188:cm>
</p188:cmLst>
</file>

<file path=ppt/comments/modernComment_308_F0EB7352.xml><?xml version="1.0" encoding="utf-8"?>
<p188:cmLst xmlns:a="http://schemas.openxmlformats.org/drawingml/2006/main" xmlns:r="http://schemas.openxmlformats.org/officeDocument/2006/relationships" xmlns:p188="http://schemas.microsoft.com/office/powerpoint/2018/8/main">
  <p188:cm id="{68AE2B4E-CA0D-4124-9401-5AD11FDA7340}" authorId="{83C1BE91-468B-A557-04AE-59D33EECA98B}" created="2024-11-25T19:58:21.173">
    <pc:sldMkLst xmlns:pc="http://schemas.microsoft.com/office/powerpoint/2013/main/command">
      <pc:docMk/>
      <pc:sldMk cId="4041962322" sldId="776"/>
    </pc:sldMkLst>
    <p188:txBody>
      <a:bodyPr/>
      <a:lstStyle/>
      <a:p>
        <a:r>
          <a:rPr lang="en-US"/>
          <a:t>[@Sirovatka, Nick - FPAC-NRCS, OR]   Please check your Objective language against the FIFSHA CART Scoring for HAB resource concern. Thanks!</a:t>
        </a:r>
      </a:p>
    </p188:txBody>
  </p188:cm>
</p188:cmLst>
</file>

<file path=ppt/comments/modernComment_309_C0C54154.xml><?xml version="1.0" encoding="utf-8"?>
<p188:cmLst xmlns:a="http://schemas.openxmlformats.org/drawingml/2006/main" xmlns:r="http://schemas.openxmlformats.org/officeDocument/2006/relationships" xmlns:p188="http://schemas.microsoft.com/office/powerpoint/2018/8/main">
  <p188:cm id="{3FDEF68E-07CF-4F94-B377-C101C21DDB5A}" authorId="{83C1BE91-468B-A557-04AE-59D33EECA98B}" created="2024-11-25T19:58:59.814">
    <pc:sldMkLst xmlns:pc="http://schemas.microsoft.com/office/powerpoint/2013/main/command">
      <pc:docMk/>
      <pc:sldMk cId="3234152788" sldId="777"/>
    </pc:sldMkLst>
    <p188:txBody>
      <a:bodyPr/>
      <a:lstStyle/>
      <a:p>
        <a:r>
          <a:rPr lang="en-US"/>
          <a:t>[@Sirovatka, Nick - FPAC-NRCS, OR]   Please check your Objective language against the FIFSHA CART Scoring for AGG resource concern.</a:t>
        </a:r>
      </a:p>
    </p188:txBody>
  </p188:cm>
</p188:cmLst>
</file>

<file path=ppt/comments/modernComment_30A_93406D5E.xml><?xml version="1.0" encoding="utf-8"?>
<p188:cmLst xmlns:a="http://schemas.openxmlformats.org/drawingml/2006/main" xmlns:r="http://schemas.openxmlformats.org/officeDocument/2006/relationships" xmlns:p188="http://schemas.microsoft.com/office/powerpoint/2018/8/main">
  <p188:cm id="{CC1A10C4-EB4E-46DA-948B-D91A58B204B5}" authorId="{83C1BE91-468B-A557-04AE-59D33EECA98B}" created="2024-11-25T19:59:26.705">
    <pc:sldMkLst xmlns:pc="http://schemas.microsoft.com/office/powerpoint/2013/main/command">
      <pc:docMk/>
      <pc:sldMk cId="2470473054" sldId="778"/>
    </pc:sldMkLst>
    <p188:txBody>
      <a:bodyPr/>
      <a:lstStyle/>
      <a:p>
        <a:r>
          <a:rPr lang="en-US"/>
          <a:t>Thank youuuuu!!!! Great slide. </a:t>
        </a:r>
      </a:p>
    </p188:txBody>
  </p188:cm>
</p188:cmLst>
</file>

<file path=ppt/comments/modernComment_312_2AE626EE.xml><?xml version="1.0" encoding="utf-8"?>
<p188:cmLst xmlns:a="http://schemas.openxmlformats.org/drawingml/2006/main" xmlns:r="http://schemas.openxmlformats.org/officeDocument/2006/relationships" xmlns:p188="http://schemas.microsoft.com/office/powerpoint/2018/8/main">
  <p188:cm id="{72A0BE87-BB61-424C-881B-D45224C3BDEA}" authorId="{83C1BE91-468B-A557-04AE-59D33EECA98B}" created="2024-11-25T19:59:44.267">
    <pc:sldMkLst xmlns:pc="http://schemas.microsoft.com/office/powerpoint/2013/main/command">
      <pc:docMk/>
      <pc:sldMk cId="719726318" sldId="786"/>
    </pc:sldMkLst>
    <p188:txBody>
      <a:bodyPr/>
      <a:lstStyle/>
      <a:p>
        <a:r>
          <a:rPr lang="en-US"/>
          <a:t>Great!</a:t>
        </a:r>
      </a:p>
    </p188:txBody>
  </p188:cm>
</p188:cmLst>
</file>

<file path=ppt/comments/modernComment_316_175E54DB.xml><?xml version="1.0" encoding="utf-8"?>
<p188:cmLst xmlns:a="http://schemas.openxmlformats.org/drawingml/2006/main" xmlns:r="http://schemas.openxmlformats.org/officeDocument/2006/relationships" xmlns:p188="http://schemas.microsoft.com/office/powerpoint/2018/8/main">
  <p188:cm id="{CDEC3599-81E5-41D8-9D5E-76AEC8905E60}" authorId="{83C1BE91-468B-A557-04AE-59D33EECA98B}" created="2024-11-25T20:00:40.377">
    <pc:sldMkLst xmlns:pc="http://schemas.microsoft.com/office/powerpoint/2013/main/command">
      <pc:docMk/>
      <pc:sldMk cId="392058075" sldId="790"/>
    </pc:sldMkLst>
    <p188:txBody>
      <a:bodyPr/>
      <a:lstStyle/>
      <a:p>
        <a:r>
          <a:rPr lang="en-US"/>
          <a:t>Would you also "showcase" the FIFSHA as a tool? Thanks!!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885E5F-7590-419E-8662-CEB22D600B48}" type="datetimeFigureOut">
              <a:rPr lang="en-US" smtClean="0"/>
              <a:t>1/12/2026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DEC73F-4C8A-469E-99D5-86D0E9EFC8C2}" type="slidenum">
              <a:rPr lang="en-US" smtClean="0"/>
              <a:t>‹#›</a:t>
            </a:fld>
            <a:endParaRPr lang="en-US"/>
          </a:p>
        </p:txBody>
      </p:sp>
    </p:spTree>
    <p:extLst>
      <p:ext uri="{BB962C8B-B14F-4D97-AF65-F5344CB8AC3E}">
        <p14:creationId xmlns:p14="http://schemas.microsoft.com/office/powerpoint/2010/main" val="205843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usgs.gov/media/images/potential-sediment-erosion-a-burned-slope"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usgs.gov/media/images/ash-and-sedimentation-saturating-a-stream-las-conchas-new-mexico"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s.usda.gov/soils/index.shtm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afre.ac.uk/business-support/agriculture/dairy/dairying-technical-support/avoiding-soil-compaction/"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Photo Credit: N. Sirovatka USDA-NRCS</a:t>
            </a:r>
          </a:p>
          <a:p>
            <a:endParaRPr lang="en-US" dirty="0"/>
          </a:p>
          <a:p>
            <a:r>
              <a:rPr lang="en-US" dirty="0"/>
              <a:t>While above ground vegetation can be put at risk of blowing over when thinning practices occur by not having the forest support to resist the wind, those blow down trees provide a repository for precipitation to collect and enter the soil profile instead of being on the landscape as overland flows.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51993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Photo Credit: N. Sirovatka USDA-NRCS</a:t>
            </a:r>
          </a:p>
        </p:txBody>
      </p:sp>
      <p:sp>
        <p:nvSpPr>
          <p:cNvPr id="4" name="Slide Number Placeholder 3"/>
          <p:cNvSpPr>
            <a:spLocks noGrp="1"/>
          </p:cNvSpPr>
          <p:nvPr>
            <p:ph type="sldNum" sz="quarter" idx="5"/>
          </p:nvPr>
        </p:nvSpPr>
        <p:spPr/>
        <p:txBody>
          <a:bodyPr/>
          <a:lstStyle/>
          <a:p>
            <a:fld id="{13DEC73F-4C8A-469E-99D5-86D0E9EFC8C2}" type="slidenum">
              <a:rPr lang="en-US" smtClean="0"/>
              <a:t>11</a:t>
            </a:fld>
            <a:endParaRPr lang="en-US"/>
          </a:p>
        </p:txBody>
      </p:sp>
    </p:spTree>
    <p:extLst>
      <p:ext uri="{BB962C8B-B14F-4D97-AF65-F5344CB8AC3E}">
        <p14:creationId xmlns:p14="http://schemas.microsoft.com/office/powerpoint/2010/main" val="3032173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Photo Credit: N. Sirovatka USDA-NRCS</a:t>
            </a:r>
          </a:p>
        </p:txBody>
      </p:sp>
      <p:sp>
        <p:nvSpPr>
          <p:cNvPr id="4" name="Slide Number Placeholder 3"/>
          <p:cNvSpPr>
            <a:spLocks noGrp="1"/>
          </p:cNvSpPr>
          <p:nvPr>
            <p:ph type="sldNum" sz="quarter" idx="5"/>
          </p:nvPr>
        </p:nvSpPr>
        <p:spPr/>
        <p:txBody>
          <a:bodyPr/>
          <a:lstStyle/>
          <a:p>
            <a:fld id="{13DEC73F-4C8A-469E-99D5-86D0E9EFC8C2}" type="slidenum">
              <a:rPr lang="en-US" smtClean="0"/>
              <a:t>12</a:t>
            </a:fld>
            <a:endParaRPr lang="en-US"/>
          </a:p>
        </p:txBody>
      </p:sp>
    </p:spTree>
    <p:extLst>
      <p:ext uri="{BB962C8B-B14F-4D97-AF65-F5344CB8AC3E}">
        <p14:creationId xmlns:p14="http://schemas.microsoft.com/office/powerpoint/2010/main" val="3846267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Photo Credit: N. Sirovatka USDA-NRCS</a:t>
            </a:r>
          </a:p>
          <a:p>
            <a:r>
              <a:rPr lang="en-US" dirty="0"/>
              <a:t>Graphic: Soil Health &amp; Sustainability for Field Personnel</a:t>
            </a:r>
          </a:p>
        </p:txBody>
      </p:sp>
      <p:sp>
        <p:nvSpPr>
          <p:cNvPr id="4" name="Slide Number Placeholder 3"/>
          <p:cNvSpPr>
            <a:spLocks noGrp="1"/>
          </p:cNvSpPr>
          <p:nvPr>
            <p:ph type="sldNum" sz="quarter" idx="5"/>
          </p:nvPr>
        </p:nvSpPr>
        <p:spPr/>
        <p:txBody>
          <a:bodyPr/>
          <a:lstStyle/>
          <a:p>
            <a:fld id="{13DEC73F-4C8A-469E-99D5-86D0E9EFC8C2}" type="slidenum">
              <a:rPr lang="en-US" smtClean="0"/>
              <a:t>13</a:t>
            </a:fld>
            <a:endParaRPr lang="en-US"/>
          </a:p>
        </p:txBody>
      </p:sp>
    </p:spTree>
    <p:extLst>
      <p:ext uri="{BB962C8B-B14F-4D97-AF65-F5344CB8AC3E}">
        <p14:creationId xmlns:p14="http://schemas.microsoft.com/office/powerpoint/2010/main" val="22694378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Photo Credit: U.S. Forest Service</a:t>
            </a:r>
          </a:p>
          <a:p>
            <a:r>
              <a:rPr lang="en-US" dirty="0"/>
              <a:t>The planning for access roads and trails should be done scientifically to reduce the impact of erosion potential across the landscape.  </a:t>
            </a:r>
          </a:p>
          <a:p>
            <a:endParaRPr lang="en-US" dirty="0"/>
          </a:p>
          <a:p>
            <a:r>
              <a:rPr lang="en-US" dirty="0"/>
              <a:t>Erosion has a negative effect on the localized site, as well as the lands and waters down slope</a:t>
            </a:r>
          </a:p>
        </p:txBody>
      </p:sp>
      <p:sp>
        <p:nvSpPr>
          <p:cNvPr id="4" name="Slide Number Placeholder 3"/>
          <p:cNvSpPr>
            <a:spLocks noGrp="1"/>
          </p:cNvSpPr>
          <p:nvPr>
            <p:ph type="sldNum" sz="quarter" idx="5"/>
          </p:nvPr>
        </p:nvSpPr>
        <p:spPr/>
        <p:txBody>
          <a:bodyPr/>
          <a:lstStyle/>
          <a:p>
            <a:fld id="{13DEC73F-4C8A-469E-99D5-86D0E9EFC8C2}" type="slidenum">
              <a:rPr lang="en-US" smtClean="0"/>
              <a:t>15</a:t>
            </a:fld>
            <a:endParaRPr lang="en-US"/>
          </a:p>
        </p:txBody>
      </p:sp>
    </p:spTree>
    <p:extLst>
      <p:ext uri="{BB962C8B-B14F-4D97-AF65-F5344CB8AC3E}">
        <p14:creationId xmlns:p14="http://schemas.microsoft.com/office/powerpoint/2010/main" val="26991549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1: </a:t>
            </a:r>
            <a:r>
              <a:rPr lang="en-US" dirty="0">
                <a:hlinkClick r:id="rId3"/>
              </a:rPr>
              <a:t>Potential sediment erosion from a burned slope | U.S. Geological Survey (usgs.gov)</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2: </a:t>
            </a:r>
            <a:r>
              <a:rPr lang="en-US" dirty="0">
                <a:hlinkClick r:id="rId4"/>
              </a:rPr>
              <a:t>Ash and sedimentation saturating a stream in Las </a:t>
            </a:r>
            <a:r>
              <a:rPr lang="en-US" dirty="0" err="1">
                <a:hlinkClick r:id="rId4"/>
              </a:rPr>
              <a:t>Conchas</a:t>
            </a:r>
            <a:r>
              <a:rPr lang="en-US" dirty="0">
                <a:hlinkClick r:id="rId4"/>
              </a:rPr>
              <a:t>, New Mexico. | U.S. Geological Survey (usgs.gov)</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More about Fire in a later module- but the impact of wildfire is broad in scope and can affect soil health from soil displacement</a:t>
            </a:r>
          </a:p>
        </p:txBody>
      </p:sp>
      <p:sp>
        <p:nvSpPr>
          <p:cNvPr id="4" name="Slide Number Placeholder 3"/>
          <p:cNvSpPr>
            <a:spLocks noGrp="1"/>
          </p:cNvSpPr>
          <p:nvPr>
            <p:ph type="sldNum" sz="quarter" idx="5"/>
          </p:nvPr>
        </p:nvSpPr>
        <p:spPr/>
        <p:txBody>
          <a:bodyPr/>
          <a:lstStyle/>
          <a:p>
            <a:fld id="{13DEC73F-4C8A-469E-99D5-86D0E9EFC8C2}" type="slidenum">
              <a:rPr lang="en-US" smtClean="0"/>
              <a:t>16</a:t>
            </a:fld>
            <a:endParaRPr lang="en-US"/>
          </a:p>
        </p:txBody>
      </p:sp>
    </p:spTree>
    <p:extLst>
      <p:ext uri="{BB962C8B-B14F-4D97-AF65-F5344CB8AC3E}">
        <p14:creationId xmlns:p14="http://schemas.microsoft.com/office/powerpoint/2010/main" val="4545465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latin typeface="Calibri"/>
                <a:ea typeface="Calibri"/>
                <a:cs typeface="Calibri"/>
              </a:rPr>
              <a:t>KNOW BEFORE YOU GO!!  These tools on web soil survey can be looked at for your area of interest before you go out to the field.  They are commonly used in the development of IR strategies; and they may have a direct impact on soil health if they are not considered.</a:t>
            </a:r>
          </a:p>
        </p:txBody>
      </p:sp>
      <p:sp>
        <p:nvSpPr>
          <p:cNvPr id="4" name="Slide Number Placeholder 3"/>
          <p:cNvSpPr>
            <a:spLocks noGrp="1"/>
          </p:cNvSpPr>
          <p:nvPr>
            <p:ph type="sldNum" sz="quarter" idx="5"/>
          </p:nvPr>
        </p:nvSpPr>
        <p:spPr/>
        <p:txBody>
          <a:bodyPr/>
          <a:lstStyle/>
          <a:p>
            <a:fld id="{13DEC73F-4C8A-469E-99D5-86D0E9EFC8C2}" type="slidenum">
              <a:rPr lang="en-US" smtClean="0"/>
              <a:t>19</a:t>
            </a:fld>
            <a:endParaRPr lang="en-US"/>
          </a:p>
        </p:txBody>
      </p:sp>
    </p:spTree>
    <p:extLst>
      <p:ext uri="{BB962C8B-B14F-4D97-AF65-F5344CB8AC3E}">
        <p14:creationId xmlns:p14="http://schemas.microsoft.com/office/powerpoint/2010/main" val="26394384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You should all be familiar with the SHD evaluation tools- we look at indicators to determine the resource concerns and then have practices that can be utilized to address those concerns.  These tools can also be used by planners to support their I&amp;E Requirements of the planning process.  The FIFSHA tool provides that step by step evaluation and documentation- helping planners work with landowners to both evaluate and inform how improvements can be made.</a:t>
            </a:r>
          </a:p>
          <a:p>
            <a:endParaRPr lang="en-US" dirty="0">
              <a:latin typeface="Aptos"/>
              <a:ea typeface="Calibri"/>
              <a:cs typeface="Calibri"/>
            </a:endParaRPr>
          </a:p>
          <a:p>
            <a:r>
              <a:rPr lang="en-US" dirty="0">
                <a:latin typeface="Calibri"/>
                <a:ea typeface="Calibri"/>
                <a:cs typeface="Calibri"/>
              </a:rPr>
              <a:t>Indicators: Soil Cover/ Woody Debris/ Soil Burn Severity/ Soil Disturbance Intensity/ Soil Structure/ Water Stable Aggregates/ Soil Fauna &amp; Biological Diversity/ Roots</a:t>
            </a:r>
            <a:endParaRPr lang="en-US" dirty="0"/>
          </a:p>
          <a:p>
            <a:endParaRPr lang="en-US" dirty="0">
              <a:latin typeface="Calibri"/>
              <a:ea typeface="Calibri"/>
              <a:cs typeface="Calibri"/>
            </a:endParaRPr>
          </a:p>
          <a:p>
            <a:r>
              <a:rPr lang="en-US" dirty="0">
                <a:latin typeface="Calibri"/>
                <a:ea typeface="Calibri"/>
                <a:cs typeface="Calibri"/>
              </a:rPr>
              <a:t>RC's: Aggregate Instability (AGG) / Compaction (CPT) / Soil Organism Habitat Loss or Degradation (HAB) / Organic Matter Depletion (SOM)</a:t>
            </a:r>
          </a:p>
          <a:p>
            <a:endParaRPr lang="en-US" dirty="0">
              <a:latin typeface="Calibri"/>
              <a:ea typeface="Calibri"/>
              <a:cs typeface="Calibri"/>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13DEC73F-4C8A-469E-99D5-86D0E9EFC8C2}" type="slidenum">
              <a:rPr lang="en-US" smtClean="0"/>
              <a:t>20</a:t>
            </a:fld>
            <a:endParaRPr lang="en-US"/>
          </a:p>
        </p:txBody>
      </p:sp>
    </p:spTree>
    <p:extLst>
      <p:ext uri="{BB962C8B-B14F-4D97-AF65-F5344CB8AC3E}">
        <p14:creationId xmlns:p14="http://schemas.microsoft.com/office/powerpoint/2010/main" val="2443825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Photo Credit: USDA Rocky Mountain Research Station</a:t>
            </a:r>
          </a:p>
        </p:txBody>
      </p:sp>
      <p:sp>
        <p:nvSpPr>
          <p:cNvPr id="4" name="Slide Number Placeholder 3"/>
          <p:cNvSpPr>
            <a:spLocks noGrp="1"/>
          </p:cNvSpPr>
          <p:nvPr>
            <p:ph type="sldNum" sz="quarter" idx="5"/>
          </p:nvPr>
        </p:nvSpPr>
        <p:spPr/>
        <p:txBody>
          <a:bodyPr/>
          <a:lstStyle/>
          <a:p>
            <a:fld id="{13DEC73F-4C8A-469E-99D5-86D0E9EFC8C2}" type="slidenum">
              <a:rPr lang="en-US" smtClean="0"/>
              <a:t>21</a:t>
            </a:fld>
            <a:endParaRPr lang="en-US"/>
          </a:p>
        </p:txBody>
      </p:sp>
    </p:spTree>
    <p:extLst>
      <p:ext uri="{BB962C8B-B14F-4D97-AF65-F5344CB8AC3E}">
        <p14:creationId xmlns:p14="http://schemas.microsoft.com/office/powerpoint/2010/main" val="83974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Steps 1-7 are critical for management of our soil health resources.  Regardless of land use- working through the steps will help NRCS staff provide good alternatives to our landowners and managers.</a:t>
            </a:r>
          </a:p>
        </p:txBody>
      </p:sp>
      <p:sp>
        <p:nvSpPr>
          <p:cNvPr id="4" name="Slide Number Placeholder 3"/>
          <p:cNvSpPr>
            <a:spLocks noGrp="1"/>
          </p:cNvSpPr>
          <p:nvPr>
            <p:ph type="sldNum" sz="quarter" idx="5"/>
          </p:nvPr>
        </p:nvSpPr>
        <p:spPr/>
        <p:txBody>
          <a:bodyPr/>
          <a:lstStyle/>
          <a:p>
            <a:fld id="{13DEC73F-4C8A-469E-99D5-86D0E9EFC8C2}" type="slidenum">
              <a:rPr lang="en-US" smtClean="0"/>
              <a:t>22</a:t>
            </a:fld>
            <a:endParaRPr lang="en-US"/>
          </a:p>
        </p:txBody>
      </p:sp>
    </p:spTree>
    <p:extLst>
      <p:ext uri="{BB962C8B-B14F-4D97-AF65-F5344CB8AC3E}">
        <p14:creationId xmlns:p14="http://schemas.microsoft.com/office/powerpoint/2010/main" val="14821759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4777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Photo Credit: N. Sirovatka USDA-NRCS</a:t>
            </a:r>
          </a:p>
          <a:p>
            <a:endParaRPr lang="en-US" dirty="0"/>
          </a:p>
          <a:p>
            <a:r>
              <a:rPr lang="en-US" dirty="0"/>
              <a:t>Management decisions in forest systems have a critical impact on the soil environment.  Intense, hot burns like the one that will result from this slash pile has negative affects on forest soil life and the systems recovery.</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7672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key soil health resource concerns are…, these can be root cause problems for many other resource concerns. These are tied to very important soil functions, so we are assessing indicators of loss of key soil functions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7012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Photo 1: </a:t>
            </a:r>
            <a:r>
              <a:rPr lang="en-US" dirty="0">
                <a:hlinkClick r:id="rId3"/>
              </a:rPr>
              <a:t>USDA Forest Service - Soils</a:t>
            </a:r>
            <a:r>
              <a:rPr lang="en-US" dirty="0"/>
              <a:t> </a:t>
            </a:r>
          </a:p>
          <a:p>
            <a:r>
              <a:rPr lang="en-US" dirty="0"/>
              <a:t>Photo 2: Eunice Padley- NRCS USDA</a:t>
            </a:r>
          </a:p>
        </p:txBody>
      </p:sp>
      <p:sp>
        <p:nvSpPr>
          <p:cNvPr id="4" name="Slide Number Placeholder 3"/>
          <p:cNvSpPr>
            <a:spLocks noGrp="1"/>
          </p:cNvSpPr>
          <p:nvPr>
            <p:ph type="sldNum" sz="quarter" idx="5"/>
          </p:nvPr>
        </p:nvSpPr>
        <p:spPr/>
        <p:txBody>
          <a:bodyPr/>
          <a:lstStyle/>
          <a:p>
            <a:fld id="{13DEC73F-4C8A-469E-99D5-86D0E9EFC8C2}" type="slidenum">
              <a:rPr lang="en-US" smtClean="0"/>
              <a:t>4</a:t>
            </a:fld>
            <a:endParaRPr lang="en-US"/>
          </a:p>
        </p:txBody>
      </p:sp>
    </p:spTree>
    <p:extLst>
      <p:ext uri="{BB962C8B-B14F-4D97-AF65-F5344CB8AC3E}">
        <p14:creationId xmlns:p14="http://schemas.microsoft.com/office/powerpoint/2010/main" val="3045917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Compaction Graphic Credit:  </a:t>
            </a:r>
            <a:r>
              <a:rPr lang="en-US" dirty="0">
                <a:hlinkClick r:id="rId3"/>
              </a:rPr>
              <a:t>Soil compaction | Dairy farmers |CAFRE | Greenmount – CAFRE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Credit: U.S. Forest Service</a:t>
            </a:r>
          </a:p>
        </p:txBody>
      </p:sp>
      <p:sp>
        <p:nvSpPr>
          <p:cNvPr id="4" name="Slide Number Placeholder 3"/>
          <p:cNvSpPr>
            <a:spLocks noGrp="1"/>
          </p:cNvSpPr>
          <p:nvPr>
            <p:ph type="sldNum" sz="quarter" idx="5"/>
          </p:nvPr>
        </p:nvSpPr>
        <p:spPr/>
        <p:txBody>
          <a:bodyPr/>
          <a:lstStyle/>
          <a:p>
            <a:fld id="{13DEC73F-4C8A-469E-99D5-86D0E9EFC8C2}" type="slidenum">
              <a:rPr lang="en-US" smtClean="0"/>
              <a:t>5</a:t>
            </a:fld>
            <a:endParaRPr lang="en-US"/>
          </a:p>
        </p:txBody>
      </p:sp>
    </p:spTree>
    <p:extLst>
      <p:ext uri="{BB962C8B-B14F-4D97-AF65-F5344CB8AC3E}">
        <p14:creationId xmlns:p14="http://schemas.microsoft.com/office/powerpoint/2010/main" val="991001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For anyone with a teenager; especially one who is newly allowed to drive, the allure of “mudding” is almost a right of passage.  Equipment used in forestry can be just as damaging, if the timing of use doesn’t take into account the soil environment and conditions.</a:t>
            </a:r>
          </a:p>
          <a:p>
            <a:endParaRPr lang="en-US" dirty="0"/>
          </a:p>
          <a:p>
            <a:r>
              <a:rPr lang="en-US" dirty="0"/>
              <a:t>We don’t always work with land owners who are utilizing the forest for timber harvests.  Critical damage can be done to forest soils in the mosaic patterns of vegetative growth when access occurs during periods of </a:t>
            </a:r>
            <a:r>
              <a:rPr lang="en-US"/>
              <a:t>high saturation.</a:t>
            </a:r>
            <a:endParaRPr lang="en-US" dirty="0"/>
          </a:p>
        </p:txBody>
      </p:sp>
      <p:sp>
        <p:nvSpPr>
          <p:cNvPr id="4" name="Slide Number Placeholder 3"/>
          <p:cNvSpPr>
            <a:spLocks noGrp="1"/>
          </p:cNvSpPr>
          <p:nvPr>
            <p:ph type="sldNum" sz="quarter" idx="5"/>
          </p:nvPr>
        </p:nvSpPr>
        <p:spPr/>
        <p:txBody>
          <a:bodyPr/>
          <a:lstStyle/>
          <a:p>
            <a:fld id="{13DEC73F-4C8A-469E-99D5-86D0E9EFC8C2}" type="slidenum">
              <a:rPr lang="en-US" smtClean="0"/>
              <a:t>6</a:t>
            </a:fld>
            <a:endParaRPr lang="en-US"/>
          </a:p>
        </p:txBody>
      </p:sp>
    </p:spTree>
    <p:extLst>
      <p:ext uri="{BB962C8B-B14F-4D97-AF65-F5344CB8AC3E}">
        <p14:creationId xmlns:p14="http://schemas.microsoft.com/office/powerpoint/2010/main" val="2012234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Protecting the forest floor is a broad statement.  Managing the O horizon, the duff layer and the biomass above ground are all critical activities included in avoiding compaction.</a:t>
            </a:r>
          </a:p>
        </p:txBody>
      </p:sp>
      <p:sp>
        <p:nvSpPr>
          <p:cNvPr id="4" name="Slide Number Placeholder 3"/>
          <p:cNvSpPr>
            <a:spLocks noGrp="1"/>
          </p:cNvSpPr>
          <p:nvPr>
            <p:ph type="sldNum" sz="quarter" idx="5"/>
          </p:nvPr>
        </p:nvSpPr>
        <p:spPr/>
        <p:txBody>
          <a:bodyPr/>
          <a:lstStyle/>
          <a:p>
            <a:fld id="{13DEC73F-4C8A-469E-99D5-86D0E9EFC8C2}" type="slidenum">
              <a:rPr lang="en-US" smtClean="0"/>
              <a:t>7</a:t>
            </a:fld>
            <a:endParaRPr lang="en-US"/>
          </a:p>
        </p:txBody>
      </p:sp>
    </p:spTree>
    <p:extLst>
      <p:ext uri="{BB962C8B-B14F-4D97-AF65-F5344CB8AC3E}">
        <p14:creationId xmlns:p14="http://schemas.microsoft.com/office/powerpoint/2010/main" val="1875030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Photo credit: N. Sirovatka USDA-NRCS</a:t>
            </a:r>
          </a:p>
          <a:p>
            <a:r>
              <a:rPr lang="en-US" dirty="0"/>
              <a:t>There will be additional modules discussing benefits to management of organic matter including carbon sequestration and nutrient/water holding capacity.</a:t>
            </a:r>
          </a:p>
        </p:txBody>
      </p:sp>
      <p:sp>
        <p:nvSpPr>
          <p:cNvPr id="4" name="Slide Number Placeholder 3"/>
          <p:cNvSpPr>
            <a:spLocks noGrp="1"/>
          </p:cNvSpPr>
          <p:nvPr>
            <p:ph type="sldNum" sz="quarter" idx="5"/>
          </p:nvPr>
        </p:nvSpPr>
        <p:spPr/>
        <p:txBody>
          <a:bodyPr/>
          <a:lstStyle/>
          <a:p>
            <a:fld id="{13DEC73F-4C8A-469E-99D5-86D0E9EFC8C2}" type="slidenum">
              <a:rPr lang="en-US" smtClean="0"/>
              <a:t>8</a:t>
            </a:fld>
            <a:endParaRPr lang="en-US"/>
          </a:p>
        </p:txBody>
      </p:sp>
    </p:spTree>
    <p:extLst>
      <p:ext uri="{BB962C8B-B14F-4D97-AF65-F5344CB8AC3E}">
        <p14:creationId xmlns:p14="http://schemas.microsoft.com/office/powerpoint/2010/main" val="188701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Photo Credits: N. Sirovatka USDA-NRCS</a:t>
            </a:r>
          </a:p>
        </p:txBody>
      </p:sp>
      <p:sp>
        <p:nvSpPr>
          <p:cNvPr id="4" name="Slide Number Placeholder 3"/>
          <p:cNvSpPr>
            <a:spLocks noGrp="1"/>
          </p:cNvSpPr>
          <p:nvPr>
            <p:ph type="sldNum" sz="quarter" idx="5"/>
          </p:nvPr>
        </p:nvSpPr>
        <p:spPr/>
        <p:txBody>
          <a:bodyPr/>
          <a:lstStyle/>
          <a:p>
            <a:fld id="{13DEC73F-4C8A-469E-99D5-86D0E9EFC8C2}" type="slidenum">
              <a:rPr lang="en-US" smtClean="0"/>
              <a:t>9</a:t>
            </a:fld>
            <a:endParaRPr lang="en-US"/>
          </a:p>
        </p:txBody>
      </p:sp>
    </p:spTree>
    <p:extLst>
      <p:ext uri="{BB962C8B-B14F-4D97-AF65-F5344CB8AC3E}">
        <p14:creationId xmlns:p14="http://schemas.microsoft.com/office/powerpoint/2010/main" val="35933375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376271224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522199448"/>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29787601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28004495"/>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9973044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12635536"/>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618492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28062292"/>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20478610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3153038"/>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1159837570"/>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0217530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3684288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2380116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4456973"/>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77870283"/>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6413487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51415655"/>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24313239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47371"/>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9EE26B0-5456-4716-8DE3-9DCB8EB2A81D}" type="datetimeFigureOut">
              <a:rPr lang="en-US" smtClean="0"/>
              <a:t>1/12/2026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C5A5D8-51DB-4C70-A02F-7CE3D82B50BB}" type="slidenum">
              <a:rPr lang="en-US" smtClean="0"/>
              <a:t>‹#›</a:t>
            </a:fld>
            <a:endParaRPr lang="en-US"/>
          </a:p>
        </p:txBody>
      </p:sp>
    </p:spTree>
    <p:extLst>
      <p:ext uri="{BB962C8B-B14F-4D97-AF65-F5344CB8AC3E}">
        <p14:creationId xmlns:p14="http://schemas.microsoft.com/office/powerpoint/2010/main" val="42544680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EE26B0-5456-4716-8DE3-9DCB8EB2A81D}" type="datetimeFigureOut">
              <a:rPr lang="en-US" smtClean="0"/>
              <a:t>1/12/2026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C5A5D8-51DB-4C70-A02F-7CE3D82B50BB}" type="slidenum">
              <a:rPr lang="en-US" smtClean="0"/>
              <a:t>‹#›</a:t>
            </a:fld>
            <a:endParaRPr lang="en-US"/>
          </a:p>
        </p:txBody>
      </p:sp>
    </p:spTree>
    <p:extLst>
      <p:ext uri="{BB962C8B-B14F-4D97-AF65-F5344CB8AC3E}">
        <p14:creationId xmlns:p14="http://schemas.microsoft.com/office/powerpoint/2010/main" val="3159982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75670713"/>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EE26B0-5456-4716-8DE3-9DCB8EB2A81D}" type="datetimeFigureOut">
              <a:rPr lang="en-US" smtClean="0"/>
              <a:t>1/12/2026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C5A5D8-51DB-4C70-A02F-7CE3D82B50BB}" type="slidenum">
              <a:rPr lang="en-US" smtClean="0"/>
              <a:t>‹#›</a:t>
            </a:fld>
            <a:endParaRPr lang="en-US"/>
          </a:p>
        </p:txBody>
      </p:sp>
    </p:spTree>
    <p:extLst>
      <p:ext uri="{BB962C8B-B14F-4D97-AF65-F5344CB8AC3E}">
        <p14:creationId xmlns:p14="http://schemas.microsoft.com/office/powerpoint/2010/main" val="566837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EE26B0-5456-4716-8DE3-9DCB8EB2A81D}" type="datetimeFigureOut">
              <a:rPr lang="en-US" smtClean="0"/>
              <a:t>1/12/2026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C5A5D8-51DB-4C70-A02F-7CE3D82B50BB}" type="slidenum">
              <a:rPr lang="en-US" smtClean="0"/>
              <a:t>‹#›</a:t>
            </a:fld>
            <a:endParaRPr lang="en-US"/>
          </a:p>
        </p:txBody>
      </p:sp>
    </p:spTree>
    <p:extLst>
      <p:ext uri="{BB962C8B-B14F-4D97-AF65-F5344CB8AC3E}">
        <p14:creationId xmlns:p14="http://schemas.microsoft.com/office/powerpoint/2010/main" val="7132979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9EE26B0-5456-4716-8DE3-9DCB8EB2A81D}" type="datetimeFigureOut">
              <a:rPr lang="en-US" smtClean="0"/>
              <a:t>1/12/2026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C5A5D8-51DB-4C70-A02F-7CE3D82B50BB}" type="slidenum">
              <a:rPr lang="en-US" smtClean="0"/>
              <a:t>‹#›</a:t>
            </a:fld>
            <a:endParaRPr lang="en-US"/>
          </a:p>
        </p:txBody>
      </p:sp>
    </p:spTree>
    <p:extLst>
      <p:ext uri="{BB962C8B-B14F-4D97-AF65-F5344CB8AC3E}">
        <p14:creationId xmlns:p14="http://schemas.microsoft.com/office/powerpoint/2010/main" val="4563094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9EE26B0-5456-4716-8DE3-9DCB8EB2A81D}" type="datetimeFigureOut">
              <a:rPr lang="en-US" smtClean="0"/>
              <a:t>1/12/2026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C5A5D8-51DB-4C70-A02F-7CE3D82B50BB}" type="slidenum">
              <a:rPr lang="en-US" smtClean="0"/>
              <a:t>‹#›</a:t>
            </a:fld>
            <a:endParaRPr lang="en-US"/>
          </a:p>
        </p:txBody>
      </p:sp>
    </p:spTree>
    <p:extLst>
      <p:ext uri="{BB962C8B-B14F-4D97-AF65-F5344CB8AC3E}">
        <p14:creationId xmlns:p14="http://schemas.microsoft.com/office/powerpoint/2010/main" val="22303521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EE26B0-5456-4716-8DE3-9DCB8EB2A81D}" type="datetimeFigureOut">
              <a:rPr lang="en-US" smtClean="0"/>
              <a:t>1/12/2026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C5A5D8-51DB-4C70-A02F-7CE3D82B50BB}" type="slidenum">
              <a:rPr lang="en-US" smtClean="0"/>
              <a:t>‹#›</a:t>
            </a:fld>
            <a:endParaRPr lang="en-US"/>
          </a:p>
        </p:txBody>
      </p:sp>
    </p:spTree>
    <p:extLst>
      <p:ext uri="{BB962C8B-B14F-4D97-AF65-F5344CB8AC3E}">
        <p14:creationId xmlns:p14="http://schemas.microsoft.com/office/powerpoint/2010/main" val="9445626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EE26B0-5456-4716-8DE3-9DCB8EB2A81D}" type="datetimeFigureOut">
              <a:rPr lang="en-US" smtClean="0"/>
              <a:t>1/12/2026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C5A5D8-51DB-4C70-A02F-7CE3D82B50BB}" type="slidenum">
              <a:rPr lang="en-US" smtClean="0"/>
              <a:t>‹#›</a:t>
            </a:fld>
            <a:endParaRPr lang="en-US"/>
          </a:p>
        </p:txBody>
      </p:sp>
    </p:spTree>
    <p:extLst>
      <p:ext uri="{BB962C8B-B14F-4D97-AF65-F5344CB8AC3E}">
        <p14:creationId xmlns:p14="http://schemas.microsoft.com/office/powerpoint/2010/main" val="5311292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EE26B0-5456-4716-8DE3-9DCB8EB2A81D}" type="datetimeFigureOut">
              <a:rPr lang="en-US" smtClean="0"/>
              <a:t>1/12/2026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C5A5D8-51DB-4C70-A02F-7CE3D82B50BB}" type="slidenum">
              <a:rPr lang="en-US" smtClean="0"/>
              <a:t>‹#›</a:t>
            </a:fld>
            <a:endParaRPr lang="en-US"/>
          </a:p>
        </p:txBody>
      </p:sp>
    </p:spTree>
    <p:extLst>
      <p:ext uri="{BB962C8B-B14F-4D97-AF65-F5344CB8AC3E}">
        <p14:creationId xmlns:p14="http://schemas.microsoft.com/office/powerpoint/2010/main" val="35357551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EE26B0-5456-4716-8DE3-9DCB8EB2A81D}" type="datetimeFigureOut">
              <a:rPr lang="en-US" smtClean="0"/>
              <a:t>1/12/2026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C5A5D8-51DB-4C70-A02F-7CE3D82B50BB}" type="slidenum">
              <a:rPr lang="en-US" smtClean="0"/>
              <a:t>‹#›</a:t>
            </a:fld>
            <a:endParaRPr lang="en-US"/>
          </a:p>
        </p:txBody>
      </p:sp>
    </p:spTree>
    <p:extLst>
      <p:ext uri="{BB962C8B-B14F-4D97-AF65-F5344CB8AC3E}">
        <p14:creationId xmlns:p14="http://schemas.microsoft.com/office/powerpoint/2010/main" val="824229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EE26B0-5456-4716-8DE3-9DCB8EB2A81D}" type="datetimeFigureOut">
              <a:rPr lang="en-US" smtClean="0"/>
              <a:t>1/12/2026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C5A5D8-51DB-4C70-A02F-7CE3D82B50BB}" type="slidenum">
              <a:rPr lang="en-US" smtClean="0"/>
              <a:t>‹#›</a:t>
            </a:fld>
            <a:endParaRPr lang="en-US"/>
          </a:p>
        </p:txBody>
      </p:sp>
    </p:spTree>
    <p:extLst>
      <p:ext uri="{BB962C8B-B14F-4D97-AF65-F5344CB8AC3E}">
        <p14:creationId xmlns:p14="http://schemas.microsoft.com/office/powerpoint/2010/main" val="3388568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9693607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3465141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819770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2352026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1525505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8666028"/>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1.png"/><Relationship Id="rId5" Type="http://schemas.openxmlformats.org/officeDocument/2006/relationships/slideLayout" Target="../slideLayouts/slideLayout23.xml"/><Relationship Id="rId10"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480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dirty="0"/>
              <a:t>Module 2: Soil Health Resource Concerns in Forestlands</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273228"/>
            <a:ext cx="9142857" cy="5847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287081"/>
            <a:ext cx="2676347" cy="468077"/>
          </a:xfrm>
          <a:prstGeom prst="rect">
            <a:avLst/>
          </a:prstGeom>
          <a:noFill/>
        </p:spPr>
        <p:txBody>
          <a:bodyPr wrap="square" rtlCol="0">
            <a:spAutoFit/>
          </a:bodyPr>
          <a:lstStyle/>
          <a:p>
            <a:pPr algn="ctr">
              <a:spcBef>
                <a:spcPts val="450"/>
              </a:spcBef>
            </a:pP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050" b="1" spc="8" baseline="0" dirty="0">
                <a:solidFill>
                  <a:srgbClr val="FFCB0B"/>
                </a:solidFill>
                <a:latin typeface="Montserrat" pitchFamily="2" charset="0"/>
                <a:ea typeface="Open Sans" panose="020B0606030504020204" pitchFamily="34" charset="0"/>
                <a:cs typeface="Open Sans" panose="020B0606030504020204" pitchFamily="34" charset="0"/>
              </a:rPr>
              <a:t>|</a:t>
            </a: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450"/>
              </a:spcBef>
              <a:spcAft>
                <a:spcPts val="0"/>
              </a:spcAft>
              <a:buClrTx/>
              <a:buSzTx/>
              <a:buFontTx/>
              <a:buNone/>
              <a:tabLst/>
              <a:defRPr/>
            </a:pPr>
            <a:r>
              <a:rPr lang="en-US" sz="975" b="1" kern="1200" spc="225" baseline="0" dirty="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975" b="1" dirty="0">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1"/>
          <a:stretch>
            <a:fillRect/>
          </a:stretch>
        </p:blipFill>
        <p:spPr>
          <a:xfrm>
            <a:off x="233109" y="53406"/>
            <a:ext cx="3050419" cy="388004"/>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94883" y="6265534"/>
            <a:ext cx="2609781" cy="479618"/>
          </a:xfrm>
          <a:prstGeom prst="rect">
            <a:avLst/>
          </a:prstGeom>
          <a:noFill/>
        </p:spPr>
        <p:txBody>
          <a:bodyPr wrap="square" rtlCol="0">
            <a:spAutoFit/>
          </a:bodyPr>
          <a:lstStyle/>
          <a:p>
            <a:pPr algn="ctr">
              <a:spcBef>
                <a:spcPts val="45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Forestland Soil Health </a:t>
            </a:r>
          </a:p>
          <a:p>
            <a:pPr algn="ctr">
              <a:spcBef>
                <a:spcPts val="450"/>
              </a:spcBef>
            </a:pPr>
            <a:r>
              <a:rPr lang="en-US" sz="1050" b="1" kern="1200" spc="8" baseline="0">
                <a:solidFill>
                  <a:schemeClr val="bg1"/>
                </a:solidFill>
                <a:latin typeface="Montserrat" pitchFamily="2" charset="0"/>
                <a:ea typeface="Open Sans" panose="020B0606030504020204" pitchFamily="34" charset="0"/>
                <a:cs typeface="Open Sans" panose="020B0606030504020204" pitchFamily="34" charset="0"/>
              </a:rPr>
              <a:t>Training</a:t>
            </a:r>
            <a:endParaRPr lang="en-US" sz="900" b="1" dirty="0">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793721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480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dirty="0"/>
              <a:t>Module 2: Soil Health Resource Concerns in Forestlands</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273228"/>
            <a:ext cx="9142857" cy="5847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287081"/>
            <a:ext cx="2676347" cy="468077"/>
          </a:xfrm>
          <a:prstGeom prst="rect">
            <a:avLst/>
          </a:prstGeom>
          <a:noFill/>
        </p:spPr>
        <p:txBody>
          <a:bodyPr wrap="square" rtlCol="0">
            <a:spAutoFit/>
          </a:bodyPr>
          <a:lstStyle/>
          <a:p>
            <a:pPr algn="ctr">
              <a:spcBef>
                <a:spcPts val="450"/>
              </a:spcBef>
            </a:pP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050" b="1" spc="8" baseline="0" dirty="0">
                <a:solidFill>
                  <a:srgbClr val="FFCB0B"/>
                </a:solidFill>
                <a:latin typeface="Montserrat" pitchFamily="2" charset="0"/>
                <a:ea typeface="Open Sans" panose="020B0606030504020204" pitchFamily="34" charset="0"/>
                <a:cs typeface="Open Sans" panose="020B0606030504020204" pitchFamily="34" charset="0"/>
              </a:rPr>
              <a:t>|</a:t>
            </a: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450"/>
              </a:spcBef>
              <a:spcAft>
                <a:spcPts val="0"/>
              </a:spcAft>
              <a:buClrTx/>
              <a:buSzTx/>
              <a:buFontTx/>
              <a:buNone/>
              <a:tabLst/>
              <a:defRPr/>
            </a:pPr>
            <a:r>
              <a:rPr lang="en-US" sz="975" b="1" kern="1200" spc="225" baseline="0" dirty="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975" b="1" dirty="0">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1"/>
          <a:stretch>
            <a:fillRect/>
          </a:stretch>
        </p:blipFill>
        <p:spPr>
          <a:xfrm>
            <a:off x="233109" y="53406"/>
            <a:ext cx="3050419" cy="388004"/>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94883" y="6265534"/>
            <a:ext cx="2609781" cy="479618"/>
          </a:xfrm>
          <a:prstGeom prst="rect">
            <a:avLst/>
          </a:prstGeom>
          <a:noFill/>
        </p:spPr>
        <p:txBody>
          <a:bodyPr wrap="square" rtlCol="0">
            <a:spAutoFit/>
          </a:bodyPr>
          <a:lstStyle/>
          <a:p>
            <a:pPr algn="ctr">
              <a:spcBef>
                <a:spcPts val="45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Forestland Soil Health </a:t>
            </a:r>
          </a:p>
          <a:p>
            <a:pPr algn="ctr">
              <a:spcBef>
                <a:spcPts val="45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Training</a:t>
            </a:r>
            <a:endParaRPr lang="en-US" sz="900" b="1" dirty="0">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92169706"/>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480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dirty="0"/>
              <a:t>Module 2: Soil Health Resource Concerns in Forestlands</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273228"/>
            <a:ext cx="9142857" cy="5847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287081"/>
            <a:ext cx="2676347" cy="468077"/>
          </a:xfrm>
          <a:prstGeom prst="rect">
            <a:avLst/>
          </a:prstGeom>
          <a:noFill/>
        </p:spPr>
        <p:txBody>
          <a:bodyPr wrap="square" rtlCol="0">
            <a:spAutoFit/>
          </a:bodyPr>
          <a:lstStyle/>
          <a:p>
            <a:pPr algn="ctr">
              <a:spcBef>
                <a:spcPts val="450"/>
              </a:spcBef>
            </a:pP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050" b="1" spc="8" baseline="0" dirty="0">
                <a:solidFill>
                  <a:srgbClr val="FFCB0B"/>
                </a:solidFill>
                <a:latin typeface="Montserrat" pitchFamily="2" charset="0"/>
                <a:ea typeface="Open Sans" panose="020B0606030504020204" pitchFamily="34" charset="0"/>
                <a:cs typeface="Open Sans" panose="020B0606030504020204" pitchFamily="34" charset="0"/>
              </a:rPr>
              <a:t>|</a:t>
            </a: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450"/>
              </a:spcBef>
              <a:spcAft>
                <a:spcPts val="0"/>
              </a:spcAft>
              <a:buClrTx/>
              <a:buSzTx/>
              <a:buFontTx/>
              <a:buNone/>
              <a:tabLst/>
              <a:defRPr/>
            </a:pPr>
            <a:r>
              <a:rPr lang="en-US" sz="975" b="1" kern="1200" spc="225" baseline="0" dirty="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975" b="1" dirty="0">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1"/>
          <a:stretch>
            <a:fillRect/>
          </a:stretch>
        </p:blipFill>
        <p:spPr>
          <a:xfrm>
            <a:off x="233109" y="53406"/>
            <a:ext cx="3050419" cy="388004"/>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94883" y="6265534"/>
            <a:ext cx="2609781" cy="479618"/>
          </a:xfrm>
          <a:prstGeom prst="rect">
            <a:avLst/>
          </a:prstGeom>
          <a:noFill/>
        </p:spPr>
        <p:txBody>
          <a:bodyPr wrap="square" rtlCol="0">
            <a:spAutoFit/>
          </a:bodyPr>
          <a:lstStyle/>
          <a:p>
            <a:pPr algn="ctr">
              <a:spcBef>
                <a:spcPts val="45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Forestland Soil Health </a:t>
            </a:r>
          </a:p>
          <a:p>
            <a:pPr algn="ctr">
              <a:spcBef>
                <a:spcPts val="45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Training</a:t>
            </a:r>
            <a:endParaRPr lang="en-US" sz="900" b="1" dirty="0">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10034261"/>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9EE26B0-5456-4716-8DE3-9DCB8EB2A81D}" type="datetimeFigureOut">
              <a:rPr lang="en-US" smtClean="0"/>
              <a:t>1/12/2026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2C5A5D8-51DB-4C70-A02F-7CE3D82B50BB}" type="slidenum">
              <a:rPr lang="en-US" smtClean="0"/>
              <a:t>‹#›</a:t>
            </a:fld>
            <a:endParaRPr lang="en-US"/>
          </a:p>
        </p:txBody>
      </p:sp>
    </p:spTree>
    <p:extLst>
      <p:ext uri="{BB962C8B-B14F-4D97-AF65-F5344CB8AC3E}">
        <p14:creationId xmlns:p14="http://schemas.microsoft.com/office/powerpoint/2010/main" val="231464915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5.jp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microsoft.com/office/2018/10/relationships/comments" Target="../comments/modernComment_308_F0EB7352.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309_C0C54154.xml"/><Relationship Id="rId2" Type="http://schemas.openxmlformats.org/officeDocument/2006/relationships/notesSlide" Target="../notesSlides/notesSlide11.xml"/><Relationship Id="rId1" Type="http://schemas.openxmlformats.org/officeDocument/2006/relationships/slideLayout" Target="../slideLayouts/slideLayout29.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9.xml"/><Relationship Id="rId5" Type="http://schemas.openxmlformats.org/officeDocument/2006/relationships/image" Target="../media/image23.jpe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microsoft.com/office/2018/10/relationships/comments" Target="../comments/modernComment_30A_93406D5E.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microsoft.com/office/2018/10/relationships/comments" Target="../comments/modernComment_312_2AE626EE.xml"/><Relationship Id="rId2" Type="http://schemas.openxmlformats.org/officeDocument/2006/relationships/notesSlide" Target="../notesSlides/notesSlide13.xml"/><Relationship Id="rId1" Type="http://schemas.openxmlformats.org/officeDocument/2006/relationships/slideLayout" Target="../slideLayouts/slideLayout29.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34.xml"/><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29.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microsoft.com/office/2018/10/relationships/comments" Target="../comments/modernComment_316_175E54DB.xml"/><Relationship Id="rId2" Type="http://schemas.openxmlformats.org/officeDocument/2006/relationships/notesSlide" Target="../notesSlides/notesSlide17.xml"/><Relationship Id="rId1" Type="http://schemas.openxmlformats.org/officeDocument/2006/relationships/slideLayout" Target="../slideLayouts/slideLayout34.xml"/><Relationship Id="rId6" Type="http://schemas.openxmlformats.org/officeDocument/2006/relationships/image" Target="../media/image41.png"/><Relationship Id="rId5" Type="http://schemas.openxmlformats.org/officeDocument/2006/relationships/hyperlink" Target="https://www.fs.usda.gov/rm/boise/AWAE/projects/water_erosion_prediction_project.shtml" TargetMode="Externa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3" Type="http://schemas.openxmlformats.org/officeDocument/2006/relationships/hyperlink" Target="https://www.nrcs.usda.gov/conservation-basics/natural-resource-concerns/soils/soil-health" TargetMode="External"/><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34.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9.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microsoft.com/office/2018/10/relationships/comments" Target="../comments/modernComment_307_EC1D2D58.xml"/><Relationship Id="rId2" Type="http://schemas.openxmlformats.org/officeDocument/2006/relationships/notesSlide" Target="../notesSlides/notesSlide8.xml"/><Relationship Id="rId1" Type="http://schemas.openxmlformats.org/officeDocument/2006/relationships/slideLayout" Target="../slideLayouts/slideLayout29.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9.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descr="A close up of a forest soil profile with roots and leaves&#10;&#10;">
            <a:extLst>
              <a:ext uri="{FF2B5EF4-FFF2-40B4-BE49-F238E27FC236}">
                <a16:creationId xmlns:a16="http://schemas.microsoft.com/office/drawing/2014/main" id="{047B6D2F-0392-9EC0-F55D-B3E8EB3C5BC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26255" b="26255"/>
          <a:stretch>
            <a:fillRect/>
          </a:stretch>
        </p:blipFill>
        <p:spPr/>
      </p:pic>
      <p:pic>
        <p:nvPicPr>
          <p:cNvPr id="16" name="Picture Placeholder 15" descr="A river with trees around it">
            <a:extLst>
              <a:ext uri="{FF2B5EF4-FFF2-40B4-BE49-F238E27FC236}">
                <a16:creationId xmlns:a16="http://schemas.microsoft.com/office/drawing/2014/main" id="{9DA18CB3-D161-F200-481D-B1F1810DC331}"/>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3219" r="3219"/>
          <a:stretch>
            <a:fillRect/>
          </a:stretch>
        </p:blipFill>
        <p:spPr/>
      </p:pic>
      <p:sp>
        <p:nvSpPr>
          <p:cNvPr id="10" name="Content Placeholder 9">
            <a:extLst>
              <a:ext uri="{FF2B5EF4-FFF2-40B4-BE49-F238E27FC236}">
                <a16:creationId xmlns:a16="http://schemas.microsoft.com/office/drawing/2014/main" id="{FE409333-BA0D-4E8D-8F8B-ECF846A6D796}"/>
              </a:ext>
              <a:ext uri="{C183D7F6-B498-43B3-948B-1728B52AA6E4}">
                <adec:decorative xmlns:adec="http://schemas.microsoft.com/office/drawing/2017/decorative" val="1"/>
              </a:ext>
            </a:extLst>
          </p:cNvPr>
          <p:cNvSpPr>
            <a:spLocks noGrp="1"/>
          </p:cNvSpPr>
          <p:nvPr>
            <p:ph sz="quarter" idx="14"/>
          </p:nvPr>
        </p:nvSpPr>
        <p:spPr/>
        <p:txBody>
          <a:bodyPr/>
          <a:lstStyle/>
          <a:p>
            <a:r>
              <a:rPr lang="en-US" dirty="0"/>
              <a:t>Module 2: Soil Health Resource Concerns in Forestlands</a:t>
            </a:r>
          </a:p>
          <a:p>
            <a:endParaRPr lang="en-US" dirty="0"/>
          </a:p>
        </p:txBody>
      </p:sp>
      <p:pic>
        <p:nvPicPr>
          <p:cNvPr id="14" name="Picture Placeholder 13" descr="A root wad from a pine tree that blew over in a wind storm.">
            <a:extLst>
              <a:ext uri="{FF2B5EF4-FFF2-40B4-BE49-F238E27FC236}">
                <a16:creationId xmlns:a16="http://schemas.microsoft.com/office/drawing/2014/main" id="{0AA3D856-C255-82A8-F840-CE346259986A}"/>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t="3275" b="3275"/>
          <a:stretch>
            <a:fillRect/>
          </a:stretch>
        </p:blipFill>
        <p:spPr/>
      </p:pic>
      <p:pic>
        <p:nvPicPr>
          <p:cNvPr id="6" name="NRCS Raindrop">
            <a:extLst>
              <a:ext uri="{FF2B5EF4-FFF2-40B4-BE49-F238E27FC236}">
                <a16:creationId xmlns:a16="http://schemas.microsoft.com/office/drawing/2014/main" id="{130B38F8-258F-4DC9-B8F1-B20A1A726BF0}"/>
              </a:ext>
              <a:ext uri="{C183D7F6-B498-43B3-948B-1728B52AA6E4}">
                <adec:decorative xmlns:adec="http://schemas.microsoft.com/office/drawing/2017/decorative" val="1"/>
              </a:ext>
            </a:extLst>
          </p:cNvPr>
          <p:cNvPicPr>
            <a:picLocks noChangeAspect="1"/>
          </p:cNvPicPr>
          <p:nvPr/>
        </p:nvPicPr>
        <p:blipFill rotWithShape="1">
          <a:blip r:embed="rId6"/>
          <a:srcRect r="50000"/>
          <a:stretch/>
        </p:blipFill>
        <p:spPr>
          <a:xfrm>
            <a:off x="7847547" y="2023232"/>
            <a:ext cx="1296457" cy="2622517"/>
          </a:xfrm>
          <a:prstGeom prst="rect">
            <a:avLst/>
          </a:prstGeom>
        </p:spPr>
      </p:pic>
    </p:spTree>
    <p:extLst>
      <p:ext uri="{BB962C8B-B14F-4D97-AF65-F5344CB8AC3E}">
        <p14:creationId xmlns:p14="http://schemas.microsoft.com/office/powerpoint/2010/main" val="3738882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64172-721E-DE28-F5EE-4526F067E2E3}"/>
              </a:ext>
            </a:extLst>
          </p:cNvPr>
          <p:cNvSpPr>
            <a:spLocks noGrp="1"/>
          </p:cNvSpPr>
          <p:nvPr>
            <p:ph type="title"/>
          </p:nvPr>
        </p:nvSpPr>
        <p:spPr/>
        <p:txBody>
          <a:bodyPr>
            <a:normAutofit fontScale="90000"/>
          </a:bodyPr>
          <a:lstStyle/>
          <a:p>
            <a:pPr algn="ctr"/>
            <a:r>
              <a:rPr lang="en-US" u="sng" dirty="0">
                <a:solidFill>
                  <a:srgbClr val="005941"/>
                </a:solidFill>
              </a:rPr>
              <a:t>Soil Health Resource Concerns</a:t>
            </a:r>
            <a:br>
              <a:rPr lang="en-US" dirty="0"/>
            </a:br>
            <a:r>
              <a:rPr lang="en-US" dirty="0">
                <a:solidFill>
                  <a:srgbClr val="0054A0"/>
                </a:solidFill>
              </a:rPr>
              <a:t>Soil Organism Habitat Loss or Degradation (HAB)</a:t>
            </a:r>
          </a:p>
        </p:txBody>
      </p:sp>
      <p:sp>
        <p:nvSpPr>
          <p:cNvPr id="4" name="Content Placeholder 2">
            <a:extLst>
              <a:ext uri="{FF2B5EF4-FFF2-40B4-BE49-F238E27FC236}">
                <a16:creationId xmlns:a16="http://schemas.microsoft.com/office/drawing/2014/main" id="{6BC3EA3B-613E-00A3-EC9A-CEEAD112FA2C}"/>
              </a:ext>
            </a:extLst>
          </p:cNvPr>
          <p:cNvSpPr txBox="1">
            <a:spLocks noGrp="1"/>
          </p:cNvSpPr>
          <p:nvPr>
            <p:ph idx="1"/>
          </p:nvPr>
        </p:nvSpPr>
        <p:spPr>
          <a:xfrm>
            <a:off x="5106880" y="2318263"/>
            <a:ext cx="3408470" cy="3171710"/>
          </a:xfrm>
          <a:prstGeom prst="rect">
            <a:avLst/>
          </a:prstGeom>
        </p:spPr>
        <p:txBody>
          <a:bodyPr vert="horz" lIns="68580" tIns="34290" rIns="68580" bIns="34290" rtlCol="0"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650" b="1" dirty="0">
                <a:solidFill>
                  <a:schemeClr val="tx1"/>
                </a:solidFill>
                <a:latin typeface="Montserrat" pitchFamily="2" charset="0"/>
              </a:rPr>
              <a:t>Description:</a:t>
            </a:r>
            <a:r>
              <a:rPr lang="en-US" sz="1650" dirty="0">
                <a:solidFill>
                  <a:schemeClr val="tx1"/>
                </a:solidFill>
                <a:latin typeface="Montserrat" pitchFamily="2" charset="0"/>
              </a:rPr>
              <a:t>  Quantity, quality, diversity or connectivity of food, cover, space, shelter and/or water is inadequate to meet requirements of soil organisms.</a:t>
            </a:r>
            <a:br>
              <a:rPr lang="en-US" sz="1650" dirty="0">
                <a:solidFill>
                  <a:schemeClr val="tx1"/>
                </a:solidFill>
                <a:latin typeface="Montserrat" pitchFamily="2" charset="0"/>
              </a:rPr>
            </a:br>
            <a:endParaRPr lang="en-US" sz="1650" dirty="0">
              <a:solidFill>
                <a:schemeClr val="tx1"/>
              </a:solidFill>
              <a:latin typeface="Montserrat" pitchFamily="2" charset="0"/>
            </a:endParaRPr>
          </a:p>
          <a:p>
            <a:pPr marL="0" indent="0">
              <a:lnSpc>
                <a:spcPct val="100000"/>
              </a:lnSpc>
              <a:buNone/>
            </a:pPr>
            <a:r>
              <a:rPr lang="en-US" sz="1650" b="1" dirty="0">
                <a:solidFill>
                  <a:schemeClr val="tx1"/>
                </a:solidFill>
                <a:latin typeface="Montserrat"/>
                <a:cs typeface="Calibri Light"/>
              </a:rPr>
              <a:t>Objective of Evaluation:</a:t>
            </a:r>
            <a:r>
              <a:rPr lang="en-US" sz="1650" dirty="0">
                <a:solidFill>
                  <a:schemeClr val="tx1"/>
                </a:solidFill>
                <a:latin typeface="Montserrat"/>
                <a:cs typeface="Calibri Light"/>
              </a:rPr>
              <a:t> </a:t>
            </a:r>
            <a:r>
              <a:rPr lang="en-US" sz="1650" dirty="0">
                <a:solidFill>
                  <a:schemeClr val="tx1"/>
                </a:solidFill>
                <a:latin typeface="Montserrat"/>
                <a:ea typeface="Calibri Light"/>
                <a:cs typeface="Calibri Light"/>
              </a:rPr>
              <a:t>If the HAB Resource Concern scores &lt; 5 on either of the following indicators, the CART Score will be "Does Not Meet": Woody Debris; Soil Fauna/Biological Diversity</a:t>
            </a:r>
            <a:endParaRPr lang="en-US" sz="1650">
              <a:solidFill>
                <a:schemeClr val="tx1"/>
              </a:solidFill>
              <a:latin typeface="Montserrat"/>
              <a:ea typeface="Calibri Light"/>
            </a:endParaRPr>
          </a:p>
        </p:txBody>
      </p:sp>
      <p:pic>
        <p:nvPicPr>
          <p:cNvPr id="7" name="Picture 6" descr="A green frog on soil">
            <a:extLst>
              <a:ext uri="{FF2B5EF4-FFF2-40B4-BE49-F238E27FC236}">
                <a16:creationId xmlns:a16="http://schemas.microsoft.com/office/drawing/2014/main" id="{1147166F-41F0-E48F-976D-34936816D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497" y="2318263"/>
            <a:ext cx="4757564" cy="31717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1BA96FD9-03DA-DE45-33E4-AD2CFD95807A}"/>
              </a:ext>
            </a:extLst>
          </p:cNvPr>
          <p:cNvSpPr txBox="1"/>
          <p:nvPr/>
        </p:nvSpPr>
        <p:spPr>
          <a:xfrm>
            <a:off x="133165" y="5521750"/>
            <a:ext cx="2324675" cy="253916"/>
          </a:xfrm>
          <a:prstGeom prst="rect">
            <a:avLst/>
          </a:prstGeom>
          <a:noFill/>
        </p:spPr>
        <p:txBody>
          <a:bodyPr wrap="none" rtlCol="0">
            <a:spAutoFit/>
          </a:bodyPr>
          <a:lstStyle/>
          <a:p>
            <a:r>
              <a:rPr lang="en-US" sz="1050" i="1" dirty="0"/>
              <a:t>Photo Credit: Oregon NRCS via Flickr</a:t>
            </a:r>
          </a:p>
        </p:txBody>
      </p:sp>
    </p:spTree>
    <p:extLst>
      <p:ext uri="{BB962C8B-B14F-4D97-AF65-F5344CB8AC3E}">
        <p14:creationId xmlns:p14="http://schemas.microsoft.com/office/powerpoint/2010/main" val="4041962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1043C-1A82-9E43-7AE2-B2C17FF6CA1E}"/>
              </a:ext>
            </a:extLst>
          </p:cNvPr>
          <p:cNvSpPr>
            <a:spLocks noGrp="1"/>
          </p:cNvSpPr>
          <p:nvPr>
            <p:ph type="title"/>
          </p:nvPr>
        </p:nvSpPr>
        <p:spPr>
          <a:xfrm>
            <a:off x="628650" y="928711"/>
            <a:ext cx="7886700" cy="994172"/>
          </a:xfrm>
        </p:spPr>
        <p:txBody>
          <a:bodyPr>
            <a:normAutofit fontScale="90000"/>
          </a:bodyPr>
          <a:lstStyle/>
          <a:p>
            <a:pPr algn="ctr"/>
            <a:r>
              <a:rPr lang="en-US" b="1" dirty="0">
                <a:solidFill>
                  <a:srgbClr val="005941"/>
                </a:solidFill>
              </a:rPr>
              <a:t>Manage for the forest soil organisms</a:t>
            </a:r>
          </a:p>
        </p:txBody>
      </p:sp>
      <p:sp>
        <p:nvSpPr>
          <p:cNvPr id="3" name="Content Placeholder 2">
            <a:extLst>
              <a:ext uri="{FF2B5EF4-FFF2-40B4-BE49-F238E27FC236}">
                <a16:creationId xmlns:a16="http://schemas.microsoft.com/office/drawing/2014/main" id="{8FEDFFE0-2643-B18C-31AB-40DDE285C0D0}"/>
              </a:ext>
            </a:extLst>
          </p:cNvPr>
          <p:cNvSpPr>
            <a:spLocks noGrp="1"/>
          </p:cNvSpPr>
          <p:nvPr>
            <p:ph idx="1"/>
          </p:nvPr>
        </p:nvSpPr>
        <p:spPr>
          <a:xfrm>
            <a:off x="628650" y="2407773"/>
            <a:ext cx="4999640" cy="2706167"/>
          </a:xfrm>
        </p:spPr>
        <p:txBody>
          <a:bodyPr/>
          <a:lstStyle/>
          <a:p>
            <a:r>
              <a:rPr lang="en-US" sz="1800" dirty="0">
                <a:latin typeface="Montserrat" pitchFamily="2" charset="0"/>
              </a:rPr>
              <a:t>Maintain texture and structure which provides for aeration and water movement.</a:t>
            </a:r>
          </a:p>
          <a:p>
            <a:r>
              <a:rPr lang="en-US" sz="1800" dirty="0">
                <a:latin typeface="Montserrat" pitchFamily="2" charset="0"/>
              </a:rPr>
              <a:t>Ensure cycling opportunities for organic matter and nutrients.</a:t>
            </a:r>
          </a:p>
          <a:p>
            <a:r>
              <a:rPr lang="en-US" sz="1800" dirty="0">
                <a:latin typeface="Montserrat" pitchFamily="2" charset="0"/>
              </a:rPr>
              <a:t>Keep soil in place to maximize rooting zone depth.</a:t>
            </a:r>
          </a:p>
          <a:p>
            <a:r>
              <a:rPr lang="en-US" sz="1800" dirty="0">
                <a:latin typeface="Montserrat" pitchFamily="2" charset="0"/>
              </a:rPr>
              <a:t>Protect the soil from damage by organic matter (duff).</a:t>
            </a:r>
            <a:endParaRPr lang="en-US" dirty="0"/>
          </a:p>
        </p:txBody>
      </p:sp>
      <p:pic>
        <p:nvPicPr>
          <p:cNvPr id="5" name="Picture 4" descr="A morel mushroom growing in the ground of a forest floor&#10;&#10;">
            <a:extLst>
              <a:ext uri="{FF2B5EF4-FFF2-40B4-BE49-F238E27FC236}">
                <a16:creationId xmlns:a16="http://schemas.microsoft.com/office/drawing/2014/main" id="{C3BA3DE2-2F19-2FDD-4668-BC34E36304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9267" y="1907965"/>
            <a:ext cx="2864207" cy="38189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626490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64172-721E-DE28-F5EE-4526F067E2E3}"/>
              </a:ext>
            </a:extLst>
          </p:cNvPr>
          <p:cNvSpPr>
            <a:spLocks noGrp="1"/>
          </p:cNvSpPr>
          <p:nvPr>
            <p:ph type="title"/>
          </p:nvPr>
        </p:nvSpPr>
        <p:spPr/>
        <p:txBody>
          <a:bodyPr/>
          <a:lstStyle/>
          <a:p>
            <a:pPr algn="ctr"/>
            <a:r>
              <a:rPr lang="en-US" u="sng" dirty="0">
                <a:solidFill>
                  <a:srgbClr val="005941"/>
                </a:solidFill>
              </a:rPr>
              <a:t>Soil Health Resource Concerns</a:t>
            </a:r>
            <a:br>
              <a:rPr lang="en-US" dirty="0"/>
            </a:br>
            <a:r>
              <a:rPr lang="en-US" dirty="0">
                <a:solidFill>
                  <a:srgbClr val="0054A0"/>
                </a:solidFill>
              </a:rPr>
              <a:t>Aggregate Instability (AGG)</a:t>
            </a:r>
          </a:p>
        </p:txBody>
      </p:sp>
      <p:sp>
        <p:nvSpPr>
          <p:cNvPr id="3" name="Content Placeholder 2">
            <a:extLst>
              <a:ext uri="{FF2B5EF4-FFF2-40B4-BE49-F238E27FC236}">
                <a16:creationId xmlns:a16="http://schemas.microsoft.com/office/drawing/2014/main" id="{BFA5EDA8-9928-96C7-298A-07B4662A6762}"/>
              </a:ext>
            </a:extLst>
          </p:cNvPr>
          <p:cNvSpPr>
            <a:spLocks noGrp="1"/>
          </p:cNvSpPr>
          <p:nvPr>
            <p:ph idx="1"/>
          </p:nvPr>
        </p:nvSpPr>
        <p:spPr>
          <a:xfrm>
            <a:off x="349004" y="2199835"/>
            <a:ext cx="5050839" cy="3263504"/>
          </a:xfrm>
        </p:spPr>
        <p:txBody>
          <a:bodyPr vert="horz" lIns="68580" tIns="34290" rIns="68580" bIns="34290" rtlCol="0" anchor="t">
            <a:normAutofit/>
          </a:bodyPr>
          <a:lstStyle/>
          <a:p>
            <a:pPr marL="0" indent="0">
              <a:lnSpc>
                <a:spcPct val="100000"/>
              </a:lnSpc>
              <a:buNone/>
            </a:pPr>
            <a:r>
              <a:rPr lang="en-US" sz="1650" b="1" dirty="0">
                <a:latin typeface="Montserrat"/>
              </a:rPr>
              <a:t>Description:</a:t>
            </a:r>
            <a:r>
              <a:rPr lang="en-US" sz="1650" dirty="0">
                <a:latin typeface="Montserrat"/>
              </a:rPr>
              <a:t>  Management induced degradation of water stable soil aggregates resulting in:  reduced infiltration, water holding capacity and soil habitat; increased ponding, flooding, erosion; plant stress; depressed resilience to weather extremes.</a:t>
            </a:r>
          </a:p>
          <a:p>
            <a:pPr marL="0" indent="0">
              <a:lnSpc>
                <a:spcPct val="100000"/>
              </a:lnSpc>
              <a:buNone/>
            </a:pPr>
            <a:r>
              <a:rPr lang="en-US" sz="1650" b="1" dirty="0">
                <a:latin typeface="Montserrat"/>
              </a:rPr>
              <a:t>Objective of Evaluation:</a:t>
            </a:r>
            <a:r>
              <a:rPr lang="en-US" sz="1650" dirty="0">
                <a:latin typeface="Montserrat"/>
              </a:rPr>
              <a:t>  </a:t>
            </a:r>
            <a:r>
              <a:rPr lang="en-US" sz="1650" dirty="0">
                <a:latin typeface="Montserrat"/>
                <a:ea typeface="+mn-lt"/>
                <a:cs typeface="+mn-lt"/>
              </a:rPr>
              <a:t>If the AGG Resource Concern scores &lt; 5 on any of the following indicators, the CART Score will always be "Does Not Meet": Water Stable Aggregates; Soil Structure; Soil Disturbance Intensity; Soil Burn Severity.</a:t>
            </a:r>
          </a:p>
          <a:p>
            <a:endParaRPr lang="en-US" dirty="0"/>
          </a:p>
        </p:txBody>
      </p:sp>
      <p:pic>
        <p:nvPicPr>
          <p:cNvPr id="5" name="Picture 4" descr="A group of glass containers with soil in them demonstrating soil aggregate stability.  Container on the left has cloudy water and the vial on the right has clear water.&#10;">
            <a:extLst>
              <a:ext uri="{FF2B5EF4-FFF2-40B4-BE49-F238E27FC236}">
                <a16:creationId xmlns:a16="http://schemas.microsoft.com/office/drawing/2014/main" id="{6B625B9E-965E-E327-7592-71CBE954F1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8129" y="2666512"/>
            <a:ext cx="3106868" cy="23301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5A18240D-298E-D1D9-2303-0E194564267C}"/>
              </a:ext>
            </a:extLst>
          </p:cNvPr>
          <p:cNvSpPr txBox="1"/>
          <p:nvPr/>
        </p:nvSpPr>
        <p:spPr>
          <a:xfrm>
            <a:off x="5781067" y="5099328"/>
            <a:ext cx="2920991" cy="461665"/>
          </a:xfrm>
          <a:prstGeom prst="rect">
            <a:avLst/>
          </a:prstGeom>
          <a:noFill/>
        </p:spPr>
        <p:txBody>
          <a:bodyPr wrap="square" rtlCol="0">
            <a:spAutoFit/>
          </a:bodyPr>
          <a:lstStyle/>
          <a:p>
            <a:r>
              <a:rPr lang="en-US" sz="1200" i="1" dirty="0"/>
              <a:t>Photo: Cropland soil stability (L) Forestland soil stability (R)</a:t>
            </a:r>
          </a:p>
        </p:txBody>
      </p:sp>
    </p:spTree>
    <p:extLst>
      <p:ext uri="{BB962C8B-B14F-4D97-AF65-F5344CB8AC3E}">
        <p14:creationId xmlns:p14="http://schemas.microsoft.com/office/powerpoint/2010/main" val="3234152788"/>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D21A7-5598-1063-07C1-33F405126FAC}"/>
              </a:ext>
            </a:extLst>
          </p:cNvPr>
          <p:cNvSpPr>
            <a:spLocks noGrp="1"/>
          </p:cNvSpPr>
          <p:nvPr>
            <p:ph type="title"/>
          </p:nvPr>
        </p:nvSpPr>
        <p:spPr>
          <a:xfrm>
            <a:off x="628650" y="932230"/>
            <a:ext cx="7886700" cy="994172"/>
          </a:xfrm>
        </p:spPr>
        <p:txBody>
          <a:bodyPr>
            <a:normAutofit fontScale="90000"/>
          </a:bodyPr>
          <a:lstStyle/>
          <a:p>
            <a:pPr algn="ctr"/>
            <a:r>
              <a:rPr lang="en-US" b="1" dirty="0">
                <a:solidFill>
                  <a:srgbClr val="0054A0"/>
                </a:solidFill>
              </a:rPr>
              <a:t>Aggregates as an indicator of soil health</a:t>
            </a:r>
          </a:p>
        </p:txBody>
      </p:sp>
      <p:sp>
        <p:nvSpPr>
          <p:cNvPr id="8" name="Content Placeholder 7">
            <a:extLst>
              <a:ext uri="{FF2B5EF4-FFF2-40B4-BE49-F238E27FC236}">
                <a16:creationId xmlns:a16="http://schemas.microsoft.com/office/drawing/2014/main" id="{C197D913-DEAB-0856-5205-E3067ECB0D4C}"/>
              </a:ext>
            </a:extLst>
          </p:cNvPr>
          <p:cNvSpPr>
            <a:spLocks noGrp="1"/>
          </p:cNvSpPr>
          <p:nvPr>
            <p:ph idx="1"/>
          </p:nvPr>
        </p:nvSpPr>
        <p:spPr>
          <a:xfrm>
            <a:off x="628650" y="1797249"/>
            <a:ext cx="7886700" cy="2096165"/>
          </a:xfrm>
        </p:spPr>
        <p:txBody>
          <a:bodyPr>
            <a:normAutofit/>
          </a:bodyPr>
          <a:lstStyle/>
          <a:p>
            <a:pPr marL="0" indent="0" algn="ctr">
              <a:lnSpc>
                <a:spcPct val="100000"/>
              </a:lnSpc>
              <a:buNone/>
            </a:pPr>
            <a:r>
              <a:rPr lang="en-US" sz="1650" dirty="0">
                <a:latin typeface="Montserrat" pitchFamily="2" charset="0"/>
              </a:rPr>
              <a:t>Just as in other land uses - the soil aggregate is an excellent indicator of overall soil health.</a:t>
            </a:r>
          </a:p>
          <a:p>
            <a:pPr marL="0" indent="0" algn="ctr">
              <a:lnSpc>
                <a:spcPct val="100000"/>
              </a:lnSpc>
              <a:buNone/>
            </a:pPr>
            <a:endParaRPr lang="en-US" sz="1650" dirty="0">
              <a:latin typeface="Montserrat" pitchFamily="2" charset="0"/>
            </a:endParaRPr>
          </a:p>
          <a:p>
            <a:pPr marL="0" indent="0" algn="ctr">
              <a:lnSpc>
                <a:spcPct val="100000"/>
              </a:lnSpc>
              <a:buNone/>
            </a:pPr>
            <a:r>
              <a:rPr lang="en-US" sz="1650" dirty="0">
                <a:latin typeface="Montserrat" pitchFamily="2" charset="0"/>
              </a:rPr>
              <a:t>Used as a field demonstration instead of a lab test- aggregate stability provides NRCS a useful tool to communicate how management decisions impact the overall health of the soil environment.</a:t>
            </a:r>
          </a:p>
        </p:txBody>
      </p:sp>
      <p:pic>
        <p:nvPicPr>
          <p:cNvPr id="5" name="Content Placeholder 3" descr="Graphic showing overland flow of water after pore space is filled with soil blocking infiltration.">
            <a:extLst>
              <a:ext uri="{FF2B5EF4-FFF2-40B4-BE49-F238E27FC236}">
                <a16:creationId xmlns:a16="http://schemas.microsoft.com/office/drawing/2014/main" id="{1A8A88EA-7E17-E00E-0DA4-BE8CCDC9B8B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608779" y="4237632"/>
            <a:ext cx="2201189" cy="1530436"/>
          </a:xfrm>
          <a:prstGeom prst="rect">
            <a:avLst/>
          </a:prstGeom>
          <a:ln w="12700">
            <a:miter lim="400000"/>
          </a:ln>
          <a:extLst>
            <a:ext uri="{C572A759-6A51-4108-AA02-DFA0A04FC94B}">
              <ma14:wrappingTextBoxFlag xmlns="" xmlns:ma14="http://schemas.microsoft.com/office/mac/drawingml/2011/main" val="1"/>
            </a:ext>
          </a:extLst>
        </p:spPr>
      </p:pic>
      <p:pic>
        <p:nvPicPr>
          <p:cNvPr id="6" name="Content Placeholder 3" descr="Graphic showing good aggregate stability with water infiltrating between mineral soil particles">
            <a:extLst>
              <a:ext uri="{FF2B5EF4-FFF2-40B4-BE49-F238E27FC236}">
                <a16:creationId xmlns:a16="http://schemas.microsoft.com/office/drawing/2014/main" id="{AEB09BF6-B411-9502-885B-66D2DC74739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221319" y="4237632"/>
            <a:ext cx="2066925" cy="1530436"/>
          </a:xfrm>
          <a:prstGeom prst="rect">
            <a:avLst/>
          </a:prstGeom>
          <a:ln w="12700">
            <a:miter lim="400000"/>
          </a:ln>
          <a:extLst>
            <a:ext uri="{C572A759-6A51-4108-AA02-DFA0A04FC94B}">
              <ma14:wrappingTextBoxFlag xmlns="" xmlns:ma14="http://schemas.microsoft.com/office/mac/drawingml/2011/main" val="1"/>
            </a:ext>
          </a:extLst>
        </p:spPr>
      </p:pic>
      <p:pic>
        <p:nvPicPr>
          <p:cNvPr id="10" name="Picture 9" descr="A close up a ped of soil with a dark brown organic layer near the soil surface getting lighter tan further down the ped.">
            <a:extLst>
              <a:ext uri="{FF2B5EF4-FFF2-40B4-BE49-F238E27FC236}">
                <a16:creationId xmlns:a16="http://schemas.microsoft.com/office/drawing/2014/main" id="{167A03C4-74C4-16EC-8BC2-7182629746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269703" y="3710350"/>
            <a:ext cx="1572123" cy="20961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55192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64172-721E-DE28-F5EE-4526F067E2E3}"/>
              </a:ext>
            </a:extLst>
          </p:cNvPr>
          <p:cNvSpPr>
            <a:spLocks noGrp="1"/>
          </p:cNvSpPr>
          <p:nvPr>
            <p:ph type="title"/>
          </p:nvPr>
        </p:nvSpPr>
        <p:spPr/>
        <p:txBody>
          <a:bodyPr/>
          <a:lstStyle/>
          <a:p>
            <a:pPr algn="ctr"/>
            <a:r>
              <a:rPr lang="en-US" u="sng" dirty="0">
                <a:solidFill>
                  <a:srgbClr val="005941"/>
                </a:solidFill>
              </a:rPr>
              <a:t>Soil Health Resource Concerns</a:t>
            </a:r>
            <a:br>
              <a:rPr lang="en-US" u="sng" dirty="0"/>
            </a:br>
            <a:r>
              <a:rPr lang="en-US" dirty="0">
                <a:solidFill>
                  <a:srgbClr val="0054A0"/>
                </a:solidFill>
              </a:rPr>
              <a:t>Erosion</a:t>
            </a:r>
          </a:p>
        </p:txBody>
      </p:sp>
      <p:sp>
        <p:nvSpPr>
          <p:cNvPr id="3" name="Content Placeholder 2">
            <a:extLst>
              <a:ext uri="{FF2B5EF4-FFF2-40B4-BE49-F238E27FC236}">
                <a16:creationId xmlns:a16="http://schemas.microsoft.com/office/drawing/2014/main" id="{BFA5EDA8-9928-96C7-298A-07B4662A6762}"/>
              </a:ext>
            </a:extLst>
          </p:cNvPr>
          <p:cNvSpPr>
            <a:spLocks noGrp="1"/>
          </p:cNvSpPr>
          <p:nvPr>
            <p:ph idx="1"/>
          </p:nvPr>
        </p:nvSpPr>
        <p:spPr>
          <a:xfrm>
            <a:off x="628651" y="2226469"/>
            <a:ext cx="2380472" cy="3263504"/>
          </a:xfrm>
        </p:spPr>
        <p:txBody>
          <a:bodyPr>
            <a:normAutofit/>
          </a:bodyPr>
          <a:lstStyle/>
          <a:p>
            <a:pPr marL="0" indent="0">
              <a:lnSpc>
                <a:spcPct val="100000"/>
              </a:lnSpc>
              <a:buNone/>
            </a:pPr>
            <a:r>
              <a:rPr lang="en-US" sz="1650" dirty="0">
                <a:latin typeface="Montserrat" pitchFamily="2" charset="0"/>
              </a:rPr>
              <a:t>Soil erosion isn’t specifically a “Soil Health” Resource Concern in the scope of NRCS, but keeping the soil in place and protected is critical to ensuring soil health.</a:t>
            </a:r>
          </a:p>
        </p:txBody>
      </p:sp>
      <p:pic>
        <p:nvPicPr>
          <p:cNvPr id="4" name="Picture 3" descr="A clear cut forest operation with switch back roads and ruts.  Tree debris is laying on the ground and there has been soil erosion ">
            <a:extLst>
              <a:ext uri="{FF2B5EF4-FFF2-40B4-BE49-F238E27FC236}">
                <a16:creationId xmlns:a16="http://schemas.microsoft.com/office/drawing/2014/main" id="{33F0606F-BAF2-4A21-DC5B-3317255608C8}"/>
              </a:ext>
            </a:extLst>
          </p:cNvPr>
          <p:cNvPicPr>
            <a:picLocks noChangeAspect="1"/>
          </p:cNvPicPr>
          <p:nvPr/>
        </p:nvPicPr>
        <p:blipFill>
          <a:blip r:embed="rId3"/>
          <a:stretch>
            <a:fillRect/>
          </a:stretch>
        </p:blipFill>
        <p:spPr>
          <a:xfrm>
            <a:off x="3311064" y="2100774"/>
            <a:ext cx="5618332" cy="37324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70473054"/>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36BFB-D1E0-266A-1699-58D323CEC024}"/>
              </a:ext>
            </a:extLst>
          </p:cNvPr>
          <p:cNvSpPr>
            <a:spLocks noGrp="1"/>
          </p:cNvSpPr>
          <p:nvPr>
            <p:ph type="title"/>
          </p:nvPr>
        </p:nvSpPr>
        <p:spPr>
          <a:xfrm>
            <a:off x="-157656" y="1246978"/>
            <a:ext cx="5856890" cy="942458"/>
          </a:xfrm>
        </p:spPr>
        <p:txBody>
          <a:bodyPr>
            <a:normAutofit fontScale="90000"/>
          </a:bodyPr>
          <a:lstStyle/>
          <a:p>
            <a:pPr algn="ctr"/>
            <a:r>
              <a:rPr lang="en-US" b="1" dirty="0">
                <a:solidFill>
                  <a:srgbClr val="0054A0"/>
                </a:solidFill>
                <a:latin typeface="Montserrat" pitchFamily="2" charset="0"/>
              </a:rPr>
              <a:t>Soil erosion in forests is a critical issue </a:t>
            </a:r>
            <a:br>
              <a:rPr lang="en-US" b="1" dirty="0">
                <a:solidFill>
                  <a:srgbClr val="0054A0"/>
                </a:solidFill>
                <a:latin typeface="Montserrat" pitchFamily="2" charset="0"/>
              </a:rPr>
            </a:br>
            <a:r>
              <a:rPr lang="en-US" b="1" dirty="0">
                <a:solidFill>
                  <a:srgbClr val="0054A0"/>
                </a:solidFill>
                <a:latin typeface="Montserrat" pitchFamily="2" charset="0"/>
              </a:rPr>
              <a:t>-Minimize the disturbance-</a:t>
            </a:r>
          </a:p>
        </p:txBody>
      </p:sp>
      <p:sp>
        <p:nvSpPr>
          <p:cNvPr id="3" name="Content Placeholder 2">
            <a:extLst>
              <a:ext uri="{FF2B5EF4-FFF2-40B4-BE49-F238E27FC236}">
                <a16:creationId xmlns:a16="http://schemas.microsoft.com/office/drawing/2014/main" id="{1A2129A2-24A7-999B-40EB-9894FE8A7BD8}"/>
              </a:ext>
            </a:extLst>
          </p:cNvPr>
          <p:cNvSpPr>
            <a:spLocks noGrp="1"/>
          </p:cNvSpPr>
          <p:nvPr>
            <p:ph idx="1"/>
          </p:nvPr>
        </p:nvSpPr>
        <p:spPr>
          <a:xfrm>
            <a:off x="279918" y="2681336"/>
            <a:ext cx="5040944" cy="3232206"/>
          </a:xfrm>
        </p:spPr>
        <p:txBody>
          <a:bodyPr>
            <a:noAutofit/>
          </a:bodyPr>
          <a:lstStyle/>
          <a:p>
            <a:pPr marL="0" indent="0">
              <a:lnSpc>
                <a:spcPct val="110000"/>
              </a:lnSpc>
              <a:buNone/>
            </a:pPr>
            <a:r>
              <a:rPr lang="en-US" sz="1650" dirty="0">
                <a:latin typeface="Montserrat" pitchFamily="2" charset="0"/>
              </a:rPr>
              <a:t>Roads and trails are a major source of soil erosion.</a:t>
            </a:r>
          </a:p>
          <a:p>
            <a:pPr marL="0" indent="0">
              <a:lnSpc>
                <a:spcPct val="110000"/>
              </a:lnSpc>
              <a:buNone/>
            </a:pPr>
            <a:r>
              <a:rPr lang="en-US" sz="1650" dirty="0">
                <a:latin typeface="Montserrat" pitchFamily="2" charset="0"/>
              </a:rPr>
              <a:t>Steep topography and shallow soils have a critical need for protection.</a:t>
            </a:r>
          </a:p>
          <a:p>
            <a:pPr marL="0" indent="0">
              <a:lnSpc>
                <a:spcPct val="110000"/>
              </a:lnSpc>
              <a:buNone/>
            </a:pPr>
            <a:endParaRPr lang="en-US" sz="1650" dirty="0">
              <a:latin typeface="Montserrat" pitchFamily="2" charset="0"/>
            </a:endParaRPr>
          </a:p>
          <a:p>
            <a:pPr marL="0" indent="0">
              <a:lnSpc>
                <a:spcPct val="110000"/>
              </a:lnSpc>
              <a:buNone/>
            </a:pPr>
            <a:r>
              <a:rPr lang="en-US" sz="1650" dirty="0">
                <a:latin typeface="Montserrat" pitchFamily="2" charset="0"/>
              </a:rPr>
              <a:t>During management activities and mechanical operations- soil can be damaged and exposed; leading to slow site regeneration due to loss of nutrients, organic matter and soil biological activity.</a:t>
            </a:r>
          </a:p>
        </p:txBody>
      </p:sp>
      <p:pic>
        <p:nvPicPr>
          <p:cNvPr id="4" name="Picture 3" descr="Forest soil after heavy equipment created ruts during a logging operation.">
            <a:extLst>
              <a:ext uri="{FF2B5EF4-FFF2-40B4-BE49-F238E27FC236}">
                <a16:creationId xmlns:a16="http://schemas.microsoft.com/office/drawing/2014/main" id="{486E0F9E-EAB9-66B9-BE9D-0E655F6948EC}"/>
              </a:ext>
            </a:extLst>
          </p:cNvPr>
          <p:cNvPicPr>
            <a:picLocks noChangeAspect="1"/>
          </p:cNvPicPr>
          <p:nvPr/>
        </p:nvPicPr>
        <p:blipFill>
          <a:blip r:embed="rId4"/>
          <a:stretch>
            <a:fillRect/>
          </a:stretch>
        </p:blipFill>
        <p:spPr>
          <a:xfrm>
            <a:off x="5506942" y="1246977"/>
            <a:ext cx="3447440" cy="45965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19726318"/>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xample of a news article describing how wildfire casued erosion could impact water in the western United States">
            <a:extLst>
              <a:ext uri="{FF2B5EF4-FFF2-40B4-BE49-F238E27FC236}">
                <a16:creationId xmlns:a16="http://schemas.microsoft.com/office/drawing/2014/main" id="{D4BC1980-A881-D28B-53B1-C70589503F3A}"/>
              </a:ext>
            </a:extLst>
          </p:cNvPr>
          <p:cNvPicPr>
            <a:picLocks noChangeAspect="1"/>
          </p:cNvPicPr>
          <p:nvPr/>
        </p:nvPicPr>
        <p:blipFill rotWithShape="1">
          <a:blip r:embed="rId3"/>
          <a:srcRect l="8884" t="29937" r="15534" b="15352"/>
          <a:stretch/>
        </p:blipFill>
        <p:spPr>
          <a:xfrm>
            <a:off x="1045191" y="1210831"/>
            <a:ext cx="6911266" cy="27099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descr="Hill side burned during forest fire lacking vegetation with a water body at the bottom of the hill">
            <a:extLst>
              <a:ext uri="{FF2B5EF4-FFF2-40B4-BE49-F238E27FC236}">
                <a16:creationId xmlns:a16="http://schemas.microsoft.com/office/drawing/2014/main" id="{97AC4CE7-B7BD-11EE-9F57-56F427B94CF4}"/>
              </a:ext>
            </a:extLst>
          </p:cNvPr>
          <p:cNvPicPr>
            <a:picLocks noChangeAspect="1"/>
          </p:cNvPicPr>
          <p:nvPr/>
        </p:nvPicPr>
        <p:blipFill>
          <a:blip r:embed="rId4"/>
          <a:stretch>
            <a:fillRect/>
          </a:stretch>
        </p:blipFill>
        <p:spPr>
          <a:xfrm>
            <a:off x="317557" y="4078294"/>
            <a:ext cx="2428875" cy="1621631"/>
          </a:xfrm>
          <a:prstGeom prst="rect">
            <a:avLst/>
          </a:prstGeom>
        </p:spPr>
      </p:pic>
      <p:pic>
        <p:nvPicPr>
          <p:cNvPr id="5" name="Picture 4" descr="Ash and soil particles being carried in the water of a stream after eroding following a wild fire.">
            <a:extLst>
              <a:ext uri="{FF2B5EF4-FFF2-40B4-BE49-F238E27FC236}">
                <a16:creationId xmlns:a16="http://schemas.microsoft.com/office/drawing/2014/main" id="{D40AAA8D-FD50-EAF9-8E50-F5D177142D46}"/>
              </a:ext>
            </a:extLst>
          </p:cNvPr>
          <p:cNvPicPr>
            <a:picLocks noChangeAspect="1"/>
          </p:cNvPicPr>
          <p:nvPr/>
        </p:nvPicPr>
        <p:blipFill>
          <a:blip r:embed="rId5"/>
          <a:stretch>
            <a:fillRect/>
          </a:stretch>
        </p:blipFill>
        <p:spPr>
          <a:xfrm>
            <a:off x="3400947" y="4078293"/>
            <a:ext cx="2199753" cy="1649815"/>
          </a:xfrm>
          <a:prstGeom prst="rect">
            <a:avLst/>
          </a:prstGeom>
        </p:spPr>
      </p:pic>
      <p:sp>
        <p:nvSpPr>
          <p:cNvPr id="6" name="TextBox 5">
            <a:extLst>
              <a:ext uri="{FF2B5EF4-FFF2-40B4-BE49-F238E27FC236}">
                <a16:creationId xmlns:a16="http://schemas.microsoft.com/office/drawing/2014/main" id="{504BD929-2366-1A26-57B7-A4CED493D504}"/>
              </a:ext>
            </a:extLst>
          </p:cNvPr>
          <p:cNvSpPr txBox="1"/>
          <p:nvPr/>
        </p:nvSpPr>
        <p:spPr>
          <a:xfrm>
            <a:off x="5793582" y="4078294"/>
            <a:ext cx="2950368" cy="1708160"/>
          </a:xfrm>
          <a:prstGeom prst="rect">
            <a:avLst/>
          </a:prstGeom>
          <a:noFill/>
        </p:spPr>
        <p:txBody>
          <a:bodyPr wrap="square" rtlCol="0">
            <a:spAutoFit/>
          </a:bodyPr>
          <a:lstStyle/>
          <a:p>
            <a:r>
              <a:rPr lang="en-US" sz="1500" dirty="0">
                <a:latin typeface="Montserrat" pitchFamily="2" charset="0"/>
              </a:rPr>
              <a:t>Intensity of fire has a broad reaching affect on soil health resource concerns from increased erosion potential to loss of soil organic matter to soil organism habitat loss and degradation.</a:t>
            </a:r>
          </a:p>
        </p:txBody>
      </p:sp>
    </p:spTree>
    <p:extLst>
      <p:ext uri="{BB962C8B-B14F-4D97-AF65-F5344CB8AC3E}">
        <p14:creationId xmlns:p14="http://schemas.microsoft.com/office/powerpoint/2010/main" val="974242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CF7D7-1795-30C2-68E4-CA2D3C7B25A0}"/>
              </a:ext>
            </a:extLst>
          </p:cNvPr>
          <p:cNvSpPr>
            <a:spLocks noGrp="1"/>
          </p:cNvSpPr>
          <p:nvPr>
            <p:ph type="title"/>
          </p:nvPr>
        </p:nvSpPr>
        <p:spPr>
          <a:xfrm>
            <a:off x="48803" y="696759"/>
            <a:ext cx="8299038" cy="994172"/>
          </a:xfrm>
        </p:spPr>
        <p:txBody>
          <a:bodyPr>
            <a:normAutofit/>
          </a:bodyPr>
          <a:lstStyle/>
          <a:p>
            <a:pPr algn="ctr"/>
            <a:r>
              <a:rPr lang="en-US" sz="3000" b="1" dirty="0">
                <a:solidFill>
                  <a:srgbClr val="005941"/>
                </a:solidFill>
                <a:latin typeface="Montserrat" pitchFamily="2" charset="0"/>
              </a:rPr>
              <a:t>State/Federal Regulations and Guides</a:t>
            </a:r>
          </a:p>
        </p:txBody>
      </p:sp>
      <p:pic>
        <p:nvPicPr>
          <p:cNvPr id="4" name="Content Placeholder 3" descr="Screenshot of a US forest service guidebooks cover">
            <a:extLst>
              <a:ext uri="{FF2B5EF4-FFF2-40B4-BE49-F238E27FC236}">
                <a16:creationId xmlns:a16="http://schemas.microsoft.com/office/drawing/2014/main" id="{D41DE4F3-3B91-5C7F-DE84-83E266CD6DD1}"/>
              </a:ext>
            </a:extLst>
          </p:cNvPr>
          <p:cNvPicPr>
            <a:picLocks noGrp="1" noChangeAspect="1"/>
          </p:cNvPicPr>
          <p:nvPr>
            <p:ph idx="1"/>
          </p:nvPr>
        </p:nvPicPr>
        <p:blipFill>
          <a:blip r:embed="rId2"/>
          <a:stretch>
            <a:fillRect/>
          </a:stretch>
        </p:blipFill>
        <p:spPr>
          <a:xfrm>
            <a:off x="6854847" y="1784406"/>
            <a:ext cx="2128493" cy="16445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27E8C326-FA24-1341-872A-5E671B595BDF}"/>
              </a:ext>
            </a:extLst>
          </p:cNvPr>
          <p:cNvSpPr txBox="1"/>
          <p:nvPr/>
        </p:nvSpPr>
        <p:spPr>
          <a:xfrm>
            <a:off x="289322" y="1548875"/>
            <a:ext cx="6489851" cy="1477328"/>
          </a:xfrm>
          <a:prstGeom prst="rect">
            <a:avLst/>
          </a:prstGeom>
          <a:noFill/>
        </p:spPr>
        <p:txBody>
          <a:bodyPr wrap="square" rtlCol="0">
            <a:spAutoFit/>
          </a:bodyPr>
          <a:lstStyle/>
          <a:p>
            <a:r>
              <a:rPr lang="en-US" sz="1500" dirty="0">
                <a:latin typeface="Montserrat" pitchFamily="2" charset="0"/>
              </a:rPr>
              <a:t>As NRCS employees, we need to be aware of the impact resource concerns seen in upper elevations may have on lower elevations.  There are state and federal regulations that we must acknowledge in the duties of our job.  Our Implementation Requirement Sheets should call out that requirement.</a:t>
            </a:r>
          </a:p>
          <a:p>
            <a:pPr algn="ctr"/>
            <a:r>
              <a:rPr lang="en-US" sz="1500" dirty="0">
                <a:latin typeface="Montserrat" pitchFamily="2" charset="0"/>
              </a:rPr>
              <a:t> </a:t>
            </a:r>
          </a:p>
        </p:txBody>
      </p:sp>
      <p:pic>
        <p:nvPicPr>
          <p:cNvPr id="6" name="Picture 5" descr="Screenshot of Oregon's Forest Protection Laws handbook">
            <a:extLst>
              <a:ext uri="{FF2B5EF4-FFF2-40B4-BE49-F238E27FC236}">
                <a16:creationId xmlns:a16="http://schemas.microsoft.com/office/drawing/2014/main" id="{5C82CD5C-8192-FEBA-7A9A-A0889607E6EC}"/>
              </a:ext>
            </a:extLst>
          </p:cNvPr>
          <p:cNvPicPr>
            <a:picLocks noChangeAspect="1"/>
          </p:cNvPicPr>
          <p:nvPr/>
        </p:nvPicPr>
        <p:blipFill>
          <a:blip r:embed="rId3"/>
          <a:stretch>
            <a:fillRect/>
          </a:stretch>
        </p:blipFill>
        <p:spPr>
          <a:xfrm>
            <a:off x="289322" y="2861062"/>
            <a:ext cx="1607344" cy="1607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Screenshot of Forest practices Illustrated guidebook">
            <a:extLst>
              <a:ext uri="{FF2B5EF4-FFF2-40B4-BE49-F238E27FC236}">
                <a16:creationId xmlns:a16="http://schemas.microsoft.com/office/drawing/2014/main" id="{549B82C2-1E02-5D32-4F7C-62EC595D2967}"/>
              </a:ext>
            </a:extLst>
          </p:cNvPr>
          <p:cNvPicPr>
            <a:picLocks noChangeAspect="1"/>
          </p:cNvPicPr>
          <p:nvPr/>
        </p:nvPicPr>
        <p:blipFill>
          <a:blip r:embed="rId4"/>
          <a:stretch>
            <a:fillRect/>
          </a:stretch>
        </p:blipFill>
        <p:spPr>
          <a:xfrm>
            <a:off x="7554516" y="3611165"/>
            <a:ext cx="1300163" cy="19788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screenshot of the cover for Georgia's Best Forest Management Practices book">
            <a:extLst>
              <a:ext uri="{FF2B5EF4-FFF2-40B4-BE49-F238E27FC236}">
                <a16:creationId xmlns:a16="http://schemas.microsoft.com/office/drawing/2014/main" id="{026679CD-C8FC-BF9C-A61B-E7FC44295140}"/>
              </a:ext>
            </a:extLst>
          </p:cNvPr>
          <p:cNvPicPr>
            <a:picLocks noChangeAspect="1"/>
          </p:cNvPicPr>
          <p:nvPr/>
        </p:nvPicPr>
        <p:blipFill>
          <a:blip r:embed="rId5"/>
          <a:stretch>
            <a:fillRect/>
          </a:stretch>
        </p:blipFill>
        <p:spPr>
          <a:xfrm>
            <a:off x="2604926" y="2861062"/>
            <a:ext cx="1285875" cy="2000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descr="Screenshot of the cover of Louisiana's Best Management Practices for Forestry guide">
            <a:extLst>
              <a:ext uri="{FF2B5EF4-FFF2-40B4-BE49-F238E27FC236}">
                <a16:creationId xmlns:a16="http://schemas.microsoft.com/office/drawing/2014/main" id="{EE1E14B7-F475-EC65-1AD3-788A0A7B7043}"/>
              </a:ext>
            </a:extLst>
          </p:cNvPr>
          <p:cNvPicPr>
            <a:picLocks noChangeAspect="1"/>
          </p:cNvPicPr>
          <p:nvPr/>
        </p:nvPicPr>
        <p:blipFill>
          <a:blip r:embed="rId6"/>
          <a:stretch>
            <a:fillRect/>
          </a:stretch>
        </p:blipFill>
        <p:spPr>
          <a:xfrm>
            <a:off x="5975242" y="3889762"/>
            <a:ext cx="1328738" cy="1943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descr="Screenshot of the cover of Massachusetts Forestry Best Management Practices Manual">
            <a:extLst>
              <a:ext uri="{FF2B5EF4-FFF2-40B4-BE49-F238E27FC236}">
                <a16:creationId xmlns:a16="http://schemas.microsoft.com/office/drawing/2014/main" id="{67DDC1CF-9414-0354-E923-F9EE94448FCA}"/>
              </a:ext>
            </a:extLst>
          </p:cNvPr>
          <p:cNvPicPr>
            <a:picLocks noChangeAspect="1"/>
          </p:cNvPicPr>
          <p:nvPr/>
        </p:nvPicPr>
        <p:blipFill>
          <a:blip r:embed="rId7"/>
          <a:stretch>
            <a:fillRect/>
          </a:stretch>
        </p:blipFill>
        <p:spPr>
          <a:xfrm>
            <a:off x="365239" y="4649864"/>
            <a:ext cx="2107406" cy="12215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descr="Screenshot of the cover of Montana's best forest management practices guide">
            <a:extLst>
              <a:ext uri="{FF2B5EF4-FFF2-40B4-BE49-F238E27FC236}">
                <a16:creationId xmlns:a16="http://schemas.microsoft.com/office/drawing/2014/main" id="{12DC3FCE-655C-6827-883C-D27555D3F955}"/>
              </a:ext>
            </a:extLst>
          </p:cNvPr>
          <p:cNvPicPr>
            <a:picLocks noChangeAspect="1"/>
          </p:cNvPicPr>
          <p:nvPr/>
        </p:nvPicPr>
        <p:blipFill>
          <a:blip r:embed="rId8"/>
          <a:stretch>
            <a:fillRect/>
          </a:stretch>
        </p:blipFill>
        <p:spPr>
          <a:xfrm>
            <a:off x="4229204" y="3689747"/>
            <a:ext cx="1414463" cy="18216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698586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5AE57-696E-DC30-46E3-3F943C70EEF4}"/>
              </a:ext>
            </a:extLst>
          </p:cNvPr>
          <p:cNvSpPr>
            <a:spLocks noGrp="1"/>
          </p:cNvSpPr>
          <p:nvPr>
            <p:ph type="title"/>
          </p:nvPr>
        </p:nvSpPr>
        <p:spPr>
          <a:xfrm>
            <a:off x="1314450" y="923362"/>
            <a:ext cx="6515100" cy="638176"/>
          </a:xfrm>
        </p:spPr>
        <p:txBody>
          <a:bodyPr>
            <a:normAutofit fontScale="90000"/>
          </a:bodyPr>
          <a:lstStyle/>
          <a:p>
            <a:pPr algn="ctr"/>
            <a:r>
              <a:rPr lang="en-US" b="1" dirty="0">
                <a:solidFill>
                  <a:srgbClr val="005941"/>
                </a:solidFill>
              </a:rPr>
              <a:t>Best Management Practices (BMP)</a:t>
            </a:r>
          </a:p>
        </p:txBody>
      </p:sp>
      <p:sp>
        <p:nvSpPr>
          <p:cNvPr id="3" name="Content Placeholder 2">
            <a:extLst>
              <a:ext uri="{FF2B5EF4-FFF2-40B4-BE49-F238E27FC236}">
                <a16:creationId xmlns:a16="http://schemas.microsoft.com/office/drawing/2014/main" id="{C72DA7D8-7BE8-F3B8-727A-5C4B323D8560}"/>
              </a:ext>
            </a:extLst>
          </p:cNvPr>
          <p:cNvSpPr>
            <a:spLocks noGrp="1"/>
          </p:cNvSpPr>
          <p:nvPr>
            <p:ph idx="1"/>
          </p:nvPr>
        </p:nvSpPr>
        <p:spPr>
          <a:xfrm>
            <a:off x="244366" y="1643063"/>
            <a:ext cx="5620407" cy="3751660"/>
          </a:xfrm>
        </p:spPr>
        <p:txBody>
          <a:bodyPr>
            <a:normAutofit fontScale="47500" lnSpcReduction="20000"/>
          </a:bodyPr>
          <a:lstStyle/>
          <a:p>
            <a:pPr>
              <a:lnSpc>
                <a:spcPct val="120000"/>
              </a:lnSpc>
            </a:pPr>
            <a:r>
              <a:rPr lang="en-US" dirty="0">
                <a:latin typeface="Montserrat" pitchFamily="2" charset="0"/>
              </a:rPr>
              <a:t>Preventative measures that help control soil erosion as a result of human activity  or disturbance.</a:t>
            </a:r>
          </a:p>
          <a:p>
            <a:pPr>
              <a:lnSpc>
                <a:spcPct val="120000"/>
              </a:lnSpc>
            </a:pPr>
            <a:r>
              <a:rPr lang="en-US" dirty="0">
                <a:latin typeface="Montserrat" pitchFamily="2" charset="0"/>
              </a:rPr>
              <a:t>BMP’s help divert surface water into undisturbed areas to reduce flow rates that cause rill erosion events.</a:t>
            </a:r>
          </a:p>
          <a:p>
            <a:pPr marL="0" indent="0" algn="ctr">
              <a:lnSpc>
                <a:spcPct val="120000"/>
              </a:lnSpc>
              <a:buNone/>
            </a:pPr>
            <a:endParaRPr lang="en-US" dirty="0">
              <a:latin typeface="Montserrat" pitchFamily="2" charset="0"/>
            </a:endParaRPr>
          </a:p>
          <a:p>
            <a:pPr marL="0" indent="0" algn="ctr">
              <a:lnSpc>
                <a:spcPct val="120000"/>
              </a:lnSpc>
              <a:buNone/>
            </a:pPr>
            <a:r>
              <a:rPr lang="en-US" dirty="0">
                <a:latin typeface="Montserrat" pitchFamily="2" charset="0"/>
              </a:rPr>
              <a:t>--Examples include--</a:t>
            </a:r>
          </a:p>
          <a:p>
            <a:pPr algn="ctr">
              <a:lnSpc>
                <a:spcPct val="120000"/>
              </a:lnSpc>
            </a:pPr>
            <a:r>
              <a:rPr lang="en-US" dirty="0">
                <a:latin typeface="Montserrat" pitchFamily="2" charset="0"/>
              </a:rPr>
              <a:t>Correctly Planned and Installed Roads</a:t>
            </a:r>
          </a:p>
          <a:p>
            <a:pPr algn="ctr">
              <a:lnSpc>
                <a:spcPct val="120000"/>
              </a:lnSpc>
            </a:pPr>
            <a:r>
              <a:rPr lang="en-US" dirty="0">
                <a:latin typeface="Montserrat" pitchFamily="2" charset="0"/>
              </a:rPr>
              <a:t>Water Bars </a:t>
            </a:r>
          </a:p>
          <a:p>
            <a:pPr algn="ctr">
              <a:lnSpc>
                <a:spcPct val="120000"/>
              </a:lnSpc>
            </a:pPr>
            <a:r>
              <a:rPr lang="en-US" dirty="0">
                <a:latin typeface="Montserrat" pitchFamily="2" charset="0"/>
              </a:rPr>
              <a:t>Diversion Ditches</a:t>
            </a:r>
          </a:p>
          <a:p>
            <a:pPr algn="ctr">
              <a:lnSpc>
                <a:spcPct val="120000"/>
              </a:lnSpc>
            </a:pPr>
            <a:r>
              <a:rPr lang="en-US" dirty="0">
                <a:latin typeface="Montserrat" pitchFamily="2" charset="0"/>
              </a:rPr>
              <a:t>Correctly Sited and Developed Log Landings</a:t>
            </a:r>
          </a:p>
          <a:p>
            <a:pPr algn="ctr">
              <a:lnSpc>
                <a:spcPct val="120000"/>
              </a:lnSpc>
            </a:pPr>
            <a:r>
              <a:rPr lang="en-US" dirty="0">
                <a:latin typeface="Montserrat" pitchFamily="2" charset="0"/>
              </a:rPr>
              <a:t>Stream Buffers and Management Zones</a:t>
            </a:r>
          </a:p>
          <a:p>
            <a:pPr algn="ctr">
              <a:lnSpc>
                <a:spcPct val="120000"/>
              </a:lnSpc>
            </a:pPr>
            <a:r>
              <a:rPr lang="en-US" dirty="0">
                <a:latin typeface="Montserrat" pitchFamily="2" charset="0"/>
              </a:rPr>
              <a:t>Stream Crossings</a:t>
            </a:r>
          </a:p>
        </p:txBody>
      </p:sp>
      <p:pic>
        <p:nvPicPr>
          <p:cNvPr id="5" name="Picture 4" descr="Screenshot of the Georgia Best Managment Practices Guide produced by Georgia Water Quality">
            <a:extLst>
              <a:ext uri="{FF2B5EF4-FFF2-40B4-BE49-F238E27FC236}">
                <a16:creationId xmlns:a16="http://schemas.microsoft.com/office/drawing/2014/main" id="{64081A5E-3931-A305-40B4-20FAC2B2323C}"/>
              </a:ext>
            </a:extLst>
          </p:cNvPr>
          <p:cNvPicPr>
            <a:picLocks noChangeAspect="1"/>
          </p:cNvPicPr>
          <p:nvPr/>
        </p:nvPicPr>
        <p:blipFill>
          <a:blip r:embed="rId2"/>
          <a:stretch>
            <a:fillRect/>
          </a:stretch>
        </p:blipFill>
        <p:spPr>
          <a:xfrm>
            <a:off x="5998779" y="2106216"/>
            <a:ext cx="2806016" cy="36826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59890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3CFF0-F6AF-DD98-2B3C-97E3642A45FF}"/>
              </a:ext>
            </a:extLst>
          </p:cNvPr>
          <p:cNvSpPr>
            <a:spLocks noGrp="1"/>
          </p:cNvSpPr>
          <p:nvPr>
            <p:ph type="title"/>
          </p:nvPr>
        </p:nvSpPr>
        <p:spPr>
          <a:xfrm>
            <a:off x="913817" y="988611"/>
            <a:ext cx="4812280" cy="994172"/>
          </a:xfrm>
        </p:spPr>
        <p:txBody>
          <a:bodyPr>
            <a:normAutofit fontScale="90000"/>
          </a:bodyPr>
          <a:lstStyle/>
          <a:p>
            <a:r>
              <a:rPr lang="en-US" b="1" dirty="0">
                <a:solidFill>
                  <a:srgbClr val="005941"/>
                </a:solidFill>
              </a:rPr>
              <a:t>Tools and Interpretations</a:t>
            </a:r>
          </a:p>
        </p:txBody>
      </p:sp>
      <p:sp>
        <p:nvSpPr>
          <p:cNvPr id="13" name="Content Placeholder 12">
            <a:extLst>
              <a:ext uri="{FF2B5EF4-FFF2-40B4-BE49-F238E27FC236}">
                <a16:creationId xmlns:a16="http://schemas.microsoft.com/office/drawing/2014/main" id="{D0E4A227-0295-F5C3-9E93-5490344C7492}"/>
              </a:ext>
            </a:extLst>
          </p:cNvPr>
          <p:cNvSpPr>
            <a:spLocks noGrp="1"/>
          </p:cNvSpPr>
          <p:nvPr>
            <p:ph idx="1"/>
          </p:nvPr>
        </p:nvSpPr>
        <p:spPr>
          <a:xfrm>
            <a:off x="7081936" y="2427973"/>
            <a:ext cx="2001416" cy="3263504"/>
          </a:xfrm>
        </p:spPr>
        <p:txBody>
          <a:bodyPr>
            <a:normAutofit fontScale="55000" lnSpcReduction="20000"/>
          </a:bodyPr>
          <a:lstStyle/>
          <a:p>
            <a:pPr marL="0" indent="0" algn="ctr">
              <a:buNone/>
            </a:pPr>
            <a:r>
              <a:rPr lang="en-US" b="1" dirty="0"/>
              <a:t>Other interpretations also Available:</a:t>
            </a:r>
          </a:p>
          <a:p>
            <a:r>
              <a:rPr lang="en-US" dirty="0"/>
              <a:t>Construction Limitations for Haul Roads/Log Landings</a:t>
            </a:r>
          </a:p>
          <a:p>
            <a:r>
              <a:rPr lang="en-US" dirty="0"/>
              <a:t>Displacement Hazard</a:t>
            </a:r>
          </a:p>
          <a:p>
            <a:r>
              <a:rPr lang="en-US" dirty="0"/>
              <a:t>Drought Vulnerable Soils</a:t>
            </a:r>
          </a:p>
          <a:p>
            <a:r>
              <a:rPr lang="en-US" dirty="0"/>
              <a:t>Harvest Equipment Operability</a:t>
            </a:r>
          </a:p>
          <a:p>
            <a:r>
              <a:rPr lang="en-US" dirty="0"/>
              <a:t>Log Landing Suitability</a:t>
            </a:r>
          </a:p>
        </p:txBody>
      </p:sp>
      <p:pic>
        <p:nvPicPr>
          <p:cNvPr id="9" name="Picture 8" descr="Clipped screen shot of the Web Soil Survey website landing page.">
            <a:extLst>
              <a:ext uri="{FF2B5EF4-FFF2-40B4-BE49-F238E27FC236}">
                <a16:creationId xmlns:a16="http://schemas.microsoft.com/office/drawing/2014/main" id="{1B954C49-0590-591C-CB06-D58FEF5366FB}"/>
              </a:ext>
            </a:extLst>
          </p:cNvPr>
          <p:cNvPicPr>
            <a:picLocks noChangeAspect="1"/>
          </p:cNvPicPr>
          <p:nvPr/>
        </p:nvPicPr>
        <p:blipFill rotWithShape="1">
          <a:blip r:embed="rId3"/>
          <a:srcRect l="29782" t="11251" r="30460" b="62593"/>
          <a:stretch/>
        </p:blipFill>
        <p:spPr>
          <a:xfrm>
            <a:off x="6096116" y="972581"/>
            <a:ext cx="2879898" cy="1026231"/>
          </a:xfrm>
          <a:prstGeom prst="rect">
            <a:avLst/>
          </a:prstGeom>
        </p:spPr>
      </p:pic>
      <p:pic>
        <p:nvPicPr>
          <p:cNvPr id="11" name="Picture 10" descr="Clipped screenshot showing forest soil reports available from USDA's Web Soil Survey website">
            <a:extLst>
              <a:ext uri="{FF2B5EF4-FFF2-40B4-BE49-F238E27FC236}">
                <a16:creationId xmlns:a16="http://schemas.microsoft.com/office/drawing/2014/main" id="{A835E513-3695-3765-50E0-64BB29E830AB}"/>
              </a:ext>
            </a:extLst>
          </p:cNvPr>
          <p:cNvPicPr>
            <a:picLocks noChangeAspect="1"/>
          </p:cNvPicPr>
          <p:nvPr/>
        </p:nvPicPr>
        <p:blipFill rotWithShape="1">
          <a:blip r:embed="rId4"/>
          <a:srcRect l="22423" t="19694" r="24311" b="26758"/>
          <a:stretch/>
        </p:blipFill>
        <p:spPr>
          <a:xfrm>
            <a:off x="168880" y="2234033"/>
            <a:ext cx="6705449" cy="36513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07942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dried slash pile from a logging operation in a forest clearing.&#10;&#10;">
            <a:extLst>
              <a:ext uri="{FF2B5EF4-FFF2-40B4-BE49-F238E27FC236}">
                <a16:creationId xmlns:a16="http://schemas.microsoft.com/office/drawing/2014/main" id="{4698EFE9-FAF6-25A5-1546-D220FA058B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9379" y="1267154"/>
            <a:ext cx="3274242" cy="4173921"/>
          </a:xfrm>
          <a:prstGeom prst="rect">
            <a:avLst/>
          </a:prstGeom>
        </p:spPr>
      </p:pic>
      <p:sp>
        <p:nvSpPr>
          <p:cNvPr id="2" name="Title 1">
            <a:extLst>
              <a:ext uri="{FF2B5EF4-FFF2-40B4-BE49-F238E27FC236}">
                <a16:creationId xmlns:a16="http://schemas.microsoft.com/office/drawing/2014/main" id="{74FC71BB-0592-DA7B-4540-EE7321F7E18C}"/>
              </a:ext>
            </a:extLst>
          </p:cNvPr>
          <p:cNvSpPr>
            <a:spLocks noGrp="1"/>
          </p:cNvSpPr>
          <p:nvPr>
            <p:ph type="title"/>
          </p:nvPr>
        </p:nvSpPr>
        <p:spPr>
          <a:xfrm>
            <a:off x="150876" y="1481329"/>
            <a:ext cx="3661582" cy="688528"/>
          </a:xfrm>
        </p:spPr>
        <p:txBody>
          <a:bodyPr/>
          <a:lstStyle/>
          <a:p>
            <a:r>
              <a:rPr lang="en-US" dirty="0"/>
              <a:t>Objectives</a:t>
            </a:r>
          </a:p>
        </p:txBody>
      </p:sp>
      <p:sp>
        <p:nvSpPr>
          <p:cNvPr id="5" name="TextBox 4">
            <a:extLst>
              <a:ext uri="{FF2B5EF4-FFF2-40B4-BE49-F238E27FC236}">
                <a16:creationId xmlns:a16="http://schemas.microsoft.com/office/drawing/2014/main" id="{3E13000D-48B8-EB7D-B89F-CFA36DB9C401}"/>
              </a:ext>
            </a:extLst>
          </p:cNvPr>
          <p:cNvSpPr txBox="1"/>
          <p:nvPr/>
        </p:nvSpPr>
        <p:spPr>
          <a:xfrm>
            <a:off x="368711" y="2027248"/>
            <a:ext cx="4962833" cy="2973443"/>
          </a:xfrm>
          <a:prstGeom prst="rect">
            <a:avLst/>
          </a:prstGeom>
          <a:noFill/>
        </p:spPr>
        <p:txBody>
          <a:bodyPr wrap="square">
            <a:spAutoFit/>
          </a:bodyPr>
          <a:lstStyle/>
          <a:p>
            <a:pPr marL="171446" indent="-171446" defTabSz="685783">
              <a:lnSpc>
                <a:spcPct val="108000"/>
              </a:lnSpc>
              <a:spcBef>
                <a:spcPts val="750"/>
              </a:spcBef>
              <a:buClr>
                <a:srgbClr val="658D1B"/>
              </a:buClr>
              <a:buFont typeface="Wingdings" panose="05000000000000000000" pitchFamily="2" charset="2"/>
              <a:buChar char="§"/>
              <a:defRPr/>
            </a:pPr>
            <a:r>
              <a:rPr lang="en-US" sz="1950" dirty="0">
                <a:solidFill>
                  <a:srgbClr val="222222"/>
                </a:solidFill>
                <a:latin typeface="Montserrat"/>
              </a:rPr>
              <a:t>Identify the resource concerns associated with soil health.</a:t>
            </a:r>
          </a:p>
          <a:p>
            <a:pPr marL="171446" indent="-171446" defTabSz="685783">
              <a:lnSpc>
                <a:spcPct val="108000"/>
              </a:lnSpc>
              <a:spcBef>
                <a:spcPts val="750"/>
              </a:spcBef>
              <a:buClr>
                <a:srgbClr val="658D1B"/>
              </a:buClr>
              <a:buFont typeface="Wingdings" panose="05000000000000000000" pitchFamily="2" charset="2"/>
              <a:buChar char="§"/>
              <a:defRPr/>
            </a:pPr>
            <a:r>
              <a:rPr lang="en-US" sz="1950" dirty="0">
                <a:solidFill>
                  <a:srgbClr val="222222"/>
                </a:solidFill>
                <a:latin typeface="Montserrat"/>
              </a:rPr>
              <a:t>Correlate soil health resource concerns with forestland activities.</a:t>
            </a:r>
          </a:p>
          <a:p>
            <a:pPr marL="171446" indent="-171446" defTabSz="685783">
              <a:lnSpc>
                <a:spcPct val="108000"/>
              </a:lnSpc>
              <a:spcBef>
                <a:spcPts val="750"/>
              </a:spcBef>
              <a:buClr>
                <a:srgbClr val="658D1B"/>
              </a:buClr>
              <a:buFont typeface="Wingdings" panose="05000000000000000000" pitchFamily="2" charset="2"/>
              <a:buChar char="§"/>
              <a:defRPr/>
            </a:pPr>
            <a:r>
              <a:rPr lang="en-US" sz="1950" dirty="0">
                <a:solidFill>
                  <a:srgbClr val="222222"/>
                </a:solidFill>
                <a:latin typeface="Montserrat"/>
              </a:rPr>
              <a:t>Identify state regulation potentials for conservation implementation.</a:t>
            </a:r>
          </a:p>
          <a:p>
            <a:pPr marL="171446" indent="-171446" defTabSz="685783">
              <a:lnSpc>
                <a:spcPct val="108000"/>
              </a:lnSpc>
              <a:spcBef>
                <a:spcPts val="750"/>
              </a:spcBef>
              <a:buClr>
                <a:srgbClr val="658D1B"/>
              </a:buClr>
              <a:buFont typeface="Wingdings" panose="05000000000000000000" pitchFamily="2" charset="2"/>
              <a:buChar char="§"/>
              <a:defRPr/>
            </a:pPr>
            <a:r>
              <a:rPr lang="en-US" sz="1950" dirty="0">
                <a:solidFill>
                  <a:srgbClr val="222222"/>
                </a:solidFill>
                <a:latin typeface="Montserrat"/>
              </a:rPr>
              <a:t>Locate and discuss data tools and interpretations for forest soil health.</a:t>
            </a:r>
          </a:p>
        </p:txBody>
      </p:sp>
      <p:sp>
        <p:nvSpPr>
          <p:cNvPr id="6" name="TextBox 5">
            <a:extLst>
              <a:ext uri="{FF2B5EF4-FFF2-40B4-BE49-F238E27FC236}">
                <a16:creationId xmlns:a16="http://schemas.microsoft.com/office/drawing/2014/main" id="{BB812D46-18B1-BC93-C304-923FF1AF8CCA}"/>
              </a:ext>
            </a:extLst>
          </p:cNvPr>
          <p:cNvSpPr txBox="1"/>
          <p:nvPr/>
        </p:nvSpPr>
        <p:spPr>
          <a:xfrm>
            <a:off x="5645581" y="5123150"/>
            <a:ext cx="1008609" cy="253916"/>
          </a:xfrm>
          <a:prstGeom prst="rect">
            <a:avLst/>
          </a:prstGeom>
          <a:noFill/>
        </p:spPr>
        <p:txBody>
          <a:bodyPr wrap="none" rtlCol="0">
            <a:spAutoFit/>
          </a:bodyPr>
          <a:lstStyle/>
          <a:p>
            <a:pPr defTabSz="685800">
              <a:defRPr/>
            </a:pPr>
            <a:r>
              <a:rPr lang="en-US" sz="1050" i="1" dirty="0">
                <a:solidFill>
                  <a:prstClr val="white"/>
                </a:solidFill>
                <a:latin typeface="Montserrat"/>
              </a:rPr>
              <a:t>N. Sirovatka</a:t>
            </a:r>
          </a:p>
        </p:txBody>
      </p:sp>
    </p:spTree>
    <p:extLst>
      <p:ext uri="{BB962C8B-B14F-4D97-AF65-F5344CB8AC3E}">
        <p14:creationId xmlns:p14="http://schemas.microsoft.com/office/powerpoint/2010/main" val="883931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CE259E0-E63B-1088-8B58-C60B7E5C84B3}"/>
              </a:ext>
            </a:extLst>
          </p:cNvPr>
          <p:cNvSpPr txBox="1">
            <a:spLocks/>
          </p:cNvSpPr>
          <p:nvPr/>
        </p:nvSpPr>
        <p:spPr>
          <a:xfrm>
            <a:off x="1111660" y="1107717"/>
            <a:ext cx="6929898" cy="638176"/>
          </a:xfrm>
          <a:prstGeom prst="rect">
            <a:avLst/>
          </a:prstGeom>
        </p:spPr>
        <p:txBody>
          <a:bodyPr vert="horz" lIns="68580" tIns="34290" rIns="68580" bIns="3429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300" b="1" dirty="0">
                <a:solidFill>
                  <a:srgbClr val="005941"/>
                </a:solidFill>
              </a:rPr>
              <a:t>NRCS in the Forest- a tool for soil health</a:t>
            </a:r>
          </a:p>
        </p:txBody>
      </p:sp>
      <p:sp>
        <p:nvSpPr>
          <p:cNvPr id="8" name="Content Placeholder 2">
            <a:extLst>
              <a:ext uri="{FF2B5EF4-FFF2-40B4-BE49-F238E27FC236}">
                <a16:creationId xmlns:a16="http://schemas.microsoft.com/office/drawing/2014/main" id="{EEA274C2-489A-48D4-AD0D-6256546FDFA1}"/>
              </a:ext>
            </a:extLst>
          </p:cNvPr>
          <p:cNvSpPr>
            <a:spLocks noGrp="1"/>
          </p:cNvSpPr>
          <p:nvPr>
            <p:ph idx="1"/>
          </p:nvPr>
        </p:nvSpPr>
        <p:spPr>
          <a:xfrm>
            <a:off x="1258318" y="1901160"/>
            <a:ext cx="6634358" cy="3051112"/>
          </a:xfrm>
        </p:spPr>
        <p:txBody>
          <a:bodyPr vert="horz" lIns="68580" tIns="34290" rIns="68580" bIns="34290" rtlCol="0" anchor="t">
            <a:normAutofit fontScale="70000" lnSpcReduction="20000"/>
          </a:bodyPr>
          <a:lstStyle/>
          <a:p>
            <a:pPr>
              <a:lnSpc>
                <a:spcPct val="120000"/>
              </a:lnSpc>
            </a:pPr>
            <a:r>
              <a:rPr lang="en-US" dirty="0">
                <a:latin typeface="Montserrat"/>
              </a:rPr>
              <a:t>We will be introducing you to the "</a:t>
            </a:r>
            <a:r>
              <a:rPr lang="en-US" b="1" dirty="0">
                <a:latin typeface="Montserrat"/>
              </a:rPr>
              <a:t>Forestland In-Field Soil Health Assessment</a:t>
            </a:r>
            <a:r>
              <a:rPr lang="en-US" dirty="0">
                <a:latin typeface="Montserrat"/>
              </a:rPr>
              <a:t>" (FIFSHA) tool during this course.</a:t>
            </a:r>
          </a:p>
          <a:p>
            <a:pPr lvl="1">
              <a:lnSpc>
                <a:spcPct val="120000"/>
              </a:lnSpc>
            </a:pPr>
            <a:r>
              <a:rPr lang="en-US" dirty="0">
                <a:latin typeface="Montserrat"/>
              </a:rPr>
              <a:t>You will see that we evaluate </a:t>
            </a:r>
            <a:r>
              <a:rPr lang="en-US" b="1" dirty="0">
                <a:latin typeface="Montserrat"/>
              </a:rPr>
              <a:t>eight</a:t>
            </a:r>
            <a:r>
              <a:rPr lang="en-US" dirty="0">
                <a:latin typeface="Montserrat"/>
              </a:rPr>
              <a:t> indicators to identify </a:t>
            </a:r>
            <a:r>
              <a:rPr lang="en-US" b="1" dirty="0">
                <a:latin typeface="Montserrat"/>
              </a:rPr>
              <a:t>four</a:t>
            </a:r>
            <a:r>
              <a:rPr lang="en-US" dirty="0">
                <a:latin typeface="Montserrat"/>
              </a:rPr>
              <a:t> soil health resource concerns.  </a:t>
            </a:r>
          </a:p>
          <a:p>
            <a:pPr lvl="1">
              <a:lnSpc>
                <a:spcPct val="120000"/>
              </a:lnSpc>
            </a:pPr>
            <a:r>
              <a:rPr lang="en-US" dirty="0">
                <a:latin typeface="Montserrat"/>
              </a:rPr>
              <a:t>Using this tool will allow planners to evaluate the site and have documentation for their Inventory and Evaluation requirements of the planning process.</a:t>
            </a:r>
          </a:p>
        </p:txBody>
      </p:sp>
      <p:pic>
        <p:nvPicPr>
          <p:cNvPr id="9" name="Picture 8">
            <a:extLst>
              <a:ext uri="{FF2B5EF4-FFF2-40B4-BE49-F238E27FC236}">
                <a16:creationId xmlns:a16="http://schemas.microsoft.com/office/drawing/2014/main" id="{5998A4A1-45C2-FE13-8C4C-02A3BF5976F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44474" y="4837126"/>
            <a:ext cx="7255054" cy="926153"/>
          </a:xfrm>
          <a:prstGeom prst="rect">
            <a:avLst/>
          </a:prstGeom>
        </p:spPr>
      </p:pic>
    </p:spTree>
    <p:extLst>
      <p:ext uri="{BB962C8B-B14F-4D97-AF65-F5344CB8AC3E}">
        <p14:creationId xmlns:p14="http://schemas.microsoft.com/office/powerpoint/2010/main" val="2127653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anding page on the Rocky Mountain Research Station website, showing a stream going through rocks with trees on the sides">
            <a:extLst>
              <a:ext uri="{FF2B5EF4-FFF2-40B4-BE49-F238E27FC236}">
                <a16:creationId xmlns:a16="http://schemas.microsoft.com/office/drawing/2014/main" id="{4D9E4D44-886F-1642-FAE7-00C5CA940136}"/>
              </a:ext>
            </a:extLst>
          </p:cNvPr>
          <p:cNvPicPr>
            <a:picLocks noChangeAspect="1"/>
          </p:cNvPicPr>
          <p:nvPr/>
        </p:nvPicPr>
        <p:blipFill rotWithShape="1">
          <a:blip r:embed="rId4"/>
          <a:srcRect l="16875" t="10625" r="17109" b="241"/>
          <a:stretch/>
        </p:blipFill>
        <p:spPr>
          <a:xfrm>
            <a:off x="3021807" y="1083082"/>
            <a:ext cx="6036469" cy="44148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6E27FF40-A0DB-82F3-A1E1-7F73828984D3}"/>
              </a:ext>
            </a:extLst>
          </p:cNvPr>
          <p:cNvSpPr txBox="1"/>
          <p:nvPr/>
        </p:nvSpPr>
        <p:spPr>
          <a:xfrm>
            <a:off x="185737" y="2840376"/>
            <a:ext cx="2607469" cy="923330"/>
          </a:xfrm>
          <a:prstGeom prst="rect">
            <a:avLst/>
          </a:prstGeom>
          <a:noFill/>
        </p:spPr>
        <p:txBody>
          <a:bodyPr wrap="square">
            <a:spAutoFit/>
          </a:bodyPr>
          <a:lstStyle/>
          <a:p>
            <a:pPr algn="ctr"/>
            <a:r>
              <a:rPr lang="en-US" sz="1350" dirty="0">
                <a:hlinkClick r:id="rId5"/>
              </a:rPr>
              <a:t>Water Erosion Prediction Project (WEPP) | Water and Watersheds (W&amp;W) Program - USDA Forest Service Science - RMRS</a:t>
            </a:r>
            <a:endParaRPr lang="en-US" sz="1350" dirty="0"/>
          </a:p>
        </p:txBody>
      </p:sp>
      <p:sp>
        <p:nvSpPr>
          <p:cNvPr id="9" name="TextBox 8">
            <a:extLst>
              <a:ext uri="{FF2B5EF4-FFF2-40B4-BE49-F238E27FC236}">
                <a16:creationId xmlns:a16="http://schemas.microsoft.com/office/drawing/2014/main" id="{29E265A7-CE7B-6509-A4B9-85769FA1ECA1}"/>
              </a:ext>
            </a:extLst>
          </p:cNvPr>
          <p:cNvSpPr txBox="1"/>
          <p:nvPr/>
        </p:nvSpPr>
        <p:spPr>
          <a:xfrm>
            <a:off x="275033" y="1848165"/>
            <a:ext cx="2428875" cy="923330"/>
          </a:xfrm>
          <a:prstGeom prst="rect">
            <a:avLst/>
          </a:prstGeom>
          <a:noFill/>
        </p:spPr>
        <p:txBody>
          <a:bodyPr wrap="square" rtlCol="0">
            <a:spAutoFit/>
          </a:bodyPr>
          <a:lstStyle/>
          <a:p>
            <a:r>
              <a:rPr lang="en-US" sz="1350" dirty="0">
                <a:latin typeface="Montserrat" pitchFamily="2" charset="0"/>
              </a:rPr>
              <a:t>Other prediction tools beyond what can be found in web soil survey are available.</a:t>
            </a:r>
          </a:p>
        </p:txBody>
      </p:sp>
      <p:sp>
        <p:nvSpPr>
          <p:cNvPr id="10" name="TextBox 9">
            <a:extLst>
              <a:ext uri="{FF2B5EF4-FFF2-40B4-BE49-F238E27FC236}">
                <a16:creationId xmlns:a16="http://schemas.microsoft.com/office/drawing/2014/main" id="{AB65F77C-A6B3-D4B4-2353-BB6382614894}"/>
              </a:ext>
            </a:extLst>
          </p:cNvPr>
          <p:cNvSpPr txBox="1"/>
          <p:nvPr/>
        </p:nvSpPr>
        <p:spPr>
          <a:xfrm>
            <a:off x="32045" y="1363786"/>
            <a:ext cx="3026278" cy="415498"/>
          </a:xfrm>
          <a:prstGeom prst="rect">
            <a:avLst/>
          </a:prstGeom>
          <a:noFill/>
        </p:spPr>
        <p:txBody>
          <a:bodyPr wrap="none" rtlCol="0">
            <a:spAutoFit/>
          </a:bodyPr>
          <a:lstStyle/>
          <a:p>
            <a:r>
              <a:rPr lang="en-US" sz="2100" b="1" dirty="0">
                <a:solidFill>
                  <a:srgbClr val="005941"/>
                </a:solidFill>
              </a:rPr>
              <a:t>Finding the Information</a:t>
            </a:r>
          </a:p>
        </p:txBody>
      </p:sp>
      <p:pic>
        <p:nvPicPr>
          <p:cNvPr id="11" name="Picture 10" descr="Washed out forest road next to a stream">
            <a:extLst>
              <a:ext uri="{FF2B5EF4-FFF2-40B4-BE49-F238E27FC236}">
                <a16:creationId xmlns:a16="http://schemas.microsoft.com/office/drawing/2014/main" id="{744F937D-A853-D9F4-EBAD-71449D1AC53B}"/>
              </a:ext>
            </a:extLst>
          </p:cNvPr>
          <p:cNvPicPr>
            <a:picLocks noChangeAspect="1"/>
          </p:cNvPicPr>
          <p:nvPr/>
        </p:nvPicPr>
        <p:blipFill>
          <a:blip r:embed="rId6"/>
          <a:stretch>
            <a:fillRect/>
          </a:stretch>
        </p:blipFill>
        <p:spPr>
          <a:xfrm>
            <a:off x="275035" y="3982855"/>
            <a:ext cx="2357438" cy="16838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2058075"/>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4BE8B-B7C6-831C-C241-9ED45221FE40}"/>
              </a:ext>
            </a:extLst>
          </p:cNvPr>
          <p:cNvSpPr>
            <a:spLocks noGrp="1"/>
          </p:cNvSpPr>
          <p:nvPr>
            <p:ph type="title"/>
          </p:nvPr>
        </p:nvSpPr>
        <p:spPr>
          <a:xfrm>
            <a:off x="628650" y="931069"/>
            <a:ext cx="7886700" cy="994172"/>
          </a:xfrm>
        </p:spPr>
        <p:txBody>
          <a:bodyPr>
            <a:normAutofit fontScale="90000"/>
          </a:bodyPr>
          <a:lstStyle/>
          <a:p>
            <a:pPr algn="ctr"/>
            <a:r>
              <a:rPr lang="en-US" sz="3975" b="1" dirty="0">
                <a:solidFill>
                  <a:srgbClr val="005941"/>
                </a:solidFill>
              </a:rPr>
              <a:t>Forests are working lands</a:t>
            </a:r>
            <a:br>
              <a:rPr lang="en-US" sz="3975" b="1" dirty="0">
                <a:solidFill>
                  <a:srgbClr val="005941"/>
                </a:solidFill>
              </a:rPr>
            </a:br>
            <a:r>
              <a:rPr lang="en-US" sz="3000" b="1" i="1" dirty="0">
                <a:solidFill>
                  <a:srgbClr val="005941"/>
                </a:solidFill>
              </a:rPr>
              <a:t>Mitigating Resource Concerns</a:t>
            </a:r>
            <a:endParaRPr lang="en-US" sz="3600" b="1" i="1" dirty="0">
              <a:solidFill>
                <a:srgbClr val="005941"/>
              </a:solidFill>
            </a:endParaRPr>
          </a:p>
        </p:txBody>
      </p:sp>
      <p:sp>
        <p:nvSpPr>
          <p:cNvPr id="3" name="Content Placeholder 2">
            <a:extLst>
              <a:ext uri="{FF2B5EF4-FFF2-40B4-BE49-F238E27FC236}">
                <a16:creationId xmlns:a16="http://schemas.microsoft.com/office/drawing/2014/main" id="{685BDAD1-4D14-4400-80AC-E7031481359C}"/>
              </a:ext>
            </a:extLst>
          </p:cNvPr>
          <p:cNvSpPr>
            <a:spLocks noGrp="1"/>
          </p:cNvSpPr>
          <p:nvPr>
            <p:ph idx="1"/>
          </p:nvPr>
        </p:nvSpPr>
        <p:spPr>
          <a:xfrm>
            <a:off x="628650" y="1806197"/>
            <a:ext cx="7886700" cy="789384"/>
          </a:xfrm>
        </p:spPr>
        <p:txBody>
          <a:bodyPr>
            <a:normAutofit fontScale="70000" lnSpcReduction="20000"/>
          </a:bodyPr>
          <a:lstStyle/>
          <a:p>
            <a:pPr marL="0" indent="0">
              <a:buNone/>
            </a:pPr>
            <a:r>
              <a:rPr lang="en-US" dirty="0"/>
              <a:t>Our forests are working lands- but in order to keep them working the health of the soil must be managed during operations in the forest.</a:t>
            </a:r>
          </a:p>
          <a:p>
            <a:pPr marL="0" indent="0">
              <a:buNone/>
            </a:pPr>
            <a:endParaRPr lang="en-US" dirty="0"/>
          </a:p>
        </p:txBody>
      </p:sp>
      <p:pic>
        <p:nvPicPr>
          <p:cNvPr id="5" name="Picture 4" descr="NRCS 9 steps of conservation planning graphic">
            <a:extLst>
              <a:ext uri="{FF2B5EF4-FFF2-40B4-BE49-F238E27FC236}">
                <a16:creationId xmlns:a16="http://schemas.microsoft.com/office/drawing/2014/main" id="{BF0CFEA7-0054-FFF9-6E55-D30091D6573F}"/>
              </a:ext>
            </a:extLst>
          </p:cNvPr>
          <p:cNvPicPr>
            <a:picLocks noChangeAspect="1"/>
          </p:cNvPicPr>
          <p:nvPr/>
        </p:nvPicPr>
        <p:blipFill>
          <a:blip r:embed="rId3"/>
          <a:stretch>
            <a:fillRect/>
          </a:stretch>
        </p:blipFill>
        <p:spPr>
          <a:xfrm>
            <a:off x="1521420" y="2476537"/>
            <a:ext cx="6058099" cy="34076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25803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32373D-D7DF-EAE9-181C-A44F59999451}"/>
              </a:ext>
            </a:extLst>
          </p:cNvPr>
          <p:cNvSpPr>
            <a:spLocks noGrp="1"/>
          </p:cNvSpPr>
          <p:nvPr>
            <p:ph type="title"/>
          </p:nvPr>
        </p:nvSpPr>
        <p:spPr/>
        <p:txBody>
          <a:bodyPr/>
          <a:lstStyle/>
          <a:p>
            <a:r>
              <a:rPr lang="en-US" dirty="0"/>
              <a:t>Thank you!</a:t>
            </a:r>
          </a:p>
        </p:txBody>
      </p:sp>
      <p:sp>
        <p:nvSpPr>
          <p:cNvPr id="8" name="TextBox 7">
            <a:extLst>
              <a:ext uri="{FF2B5EF4-FFF2-40B4-BE49-F238E27FC236}">
                <a16:creationId xmlns:a16="http://schemas.microsoft.com/office/drawing/2014/main" id="{625E7957-4DB2-5F7A-1782-7C210DB3812E}"/>
              </a:ext>
            </a:extLst>
          </p:cNvPr>
          <p:cNvSpPr txBox="1"/>
          <p:nvPr/>
        </p:nvSpPr>
        <p:spPr>
          <a:xfrm>
            <a:off x="228601" y="5170897"/>
            <a:ext cx="5488733" cy="300082"/>
          </a:xfrm>
          <a:prstGeom prst="rect">
            <a:avLst/>
          </a:prstGeom>
          <a:noFill/>
        </p:spPr>
        <p:txBody>
          <a:bodyPr wrap="square" rtlCol="0">
            <a:spAutoFit/>
          </a:bodyPr>
          <a:lstStyle/>
          <a:p>
            <a:pPr defTabSz="685800">
              <a:defRPr/>
            </a:pPr>
            <a:r>
              <a:rPr lang="en-US" sz="1350" dirty="0">
                <a:solidFill>
                  <a:srgbClr val="000000"/>
                </a:solidFill>
                <a:latin typeface="Montserrat"/>
              </a:rPr>
              <a:t>USDA is an equal opportunity provider, employer, and lender. </a:t>
            </a:r>
          </a:p>
        </p:txBody>
      </p:sp>
      <p:sp>
        <p:nvSpPr>
          <p:cNvPr id="12" name="Content Placeholder 6">
            <a:extLst>
              <a:ext uri="{FF2B5EF4-FFF2-40B4-BE49-F238E27FC236}">
                <a16:creationId xmlns:a16="http://schemas.microsoft.com/office/drawing/2014/main" id="{F94C02C3-E411-8B9B-BA4E-2DF7A78A2910}"/>
              </a:ext>
            </a:extLst>
          </p:cNvPr>
          <p:cNvSpPr>
            <a:spLocks noGrp="1"/>
          </p:cNvSpPr>
          <p:nvPr>
            <p:ph sz="quarter" idx="10"/>
          </p:nvPr>
        </p:nvSpPr>
        <p:spPr>
          <a:xfrm>
            <a:off x="1252330" y="2139398"/>
            <a:ext cx="6927574" cy="2773017"/>
          </a:xfrm>
        </p:spPr>
        <p:txBody>
          <a:bodyPr lIns="68580" tIns="34290" rIns="68580" bIns="34290" anchor="t"/>
          <a:lstStyle/>
          <a:p>
            <a:pPr marL="0" indent="0">
              <a:buNone/>
            </a:pPr>
            <a:r>
              <a:rPr lang="en-US" dirty="0">
                <a:solidFill>
                  <a:schemeClr val="accent5"/>
                </a:solidFill>
              </a:rPr>
              <a:t>For more information on Managing Soil Health, </a:t>
            </a:r>
          </a:p>
          <a:p>
            <a:pPr marL="0" indent="0">
              <a:buNone/>
            </a:pPr>
            <a:r>
              <a:rPr lang="en-US" dirty="0">
                <a:solidFill>
                  <a:schemeClr val="accent5"/>
                </a:solidFill>
              </a:rPr>
              <a:t>visit us here: </a:t>
            </a:r>
          </a:p>
          <a:p>
            <a:pPr marL="0" indent="0">
              <a:buNone/>
            </a:pPr>
            <a:endParaRPr lang="en-US" dirty="0">
              <a:solidFill>
                <a:schemeClr val="accent5"/>
              </a:solidFill>
            </a:endParaRPr>
          </a:p>
          <a:p>
            <a:pPr marL="0" indent="0" algn="ctr">
              <a:buNone/>
            </a:pPr>
            <a:r>
              <a:rPr lang="en-US" dirty="0">
                <a:solidFill>
                  <a:schemeClr val="accent1"/>
                </a:solidFill>
                <a:hlinkClick r:id="rId3">
                  <a:extLst>
                    <a:ext uri="{A12FA001-AC4F-418D-AE19-62706E023703}">
                      <ahyp:hlinkClr xmlns:ahyp="http://schemas.microsoft.com/office/drawing/2018/hyperlinkcolor" val="tx"/>
                    </a:ext>
                  </a:extLst>
                </a:hlinkClick>
              </a:rPr>
              <a:t>https://www.nrcs.usda.gov/conservation-basics/natural-resource-concerns/soils/soil-health</a:t>
            </a:r>
          </a:p>
        </p:txBody>
      </p:sp>
    </p:spTree>
    <p:extLst>
      <p:ext uri="{BB962C8B-B14F-4D97-AF65-F5344CB8AC3E}">
        <p14:creationId xmlns:p14="http://schemas.microsoft.com/office/powerpoint/2010/main" val="1384051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C71BB-0592-DA7B-4540-EE7321F7E18C}"/>
              </a:ext>
            </a:extLst>
          </p:cNvPr>
          <p:cNvSpPr>
            <a:spLocks noGrp="1"/>
          </p:cNvSpPr>
          <p:nvPr>
            <p:ph type="title"/>
          </p:nvPr>
        </p:nvSpPr>
        <p:spPr>
          <a:xfrm>
            <a:off x="150876" y="1481329"/>
            <a:ext cx="5398503" cy="688528"/>
          </a:xfrm>
        </p:spPr>
        <p:txBody>
          <a:bodyPr/>
          <a:lstStyle/>
          <a:p>
            <a:r>
              <a:rPr lang="en-US" dirty="0"/>
              <a:t>NRCS Resource Concerns</a:t>
            </a:r>
          </a:p>
        </p:txBody>
      </p:sp>
      <p:sp>
        <p:nvSpPr>
          <p:cNvPr id="5" name="TextBox 4">
            <a:extLst>
              <a:ext uri="{FF2B5EF4-FFF2-40B4-BE49-F238E27FC236}">
                <a16:creationId xmlns:a16="http://schemas.microsoft.com/office/drawing/2014/main" id="{3E13000D-48B8-EB7D-B89F-CFA36DB9C401}"/>
              </a:ext>
            </a:extLst>
          </p:cNvPr>
          <p:cNvSpPr txBox="1"/>
          <p:nvPr/>
        </p:nvSpPr>
        <p:spPr>
          <a:xfrm>
            <a:off x="368711" y="3196978"/>
            <a:ext cx="4962833" cy="2234458"/>
          </a:xfrm>
          <a:prstGeom prst="rect">
            <a:avLst/>
          </a:prstGeom>
          <a:noFill/>
        </p:spPr>
        <p:txBody>
          <a:bodyPr wrap="square">
            <a:spAutoFit/>
          </a:bodyPr>
          <a:lstStyle/>
          <a:p>
            <a:pPr defTabSz="685783">
              <a:lnSpc>
                <a:spcPct val="108000"/>
              </a:lnSpc>
              <a:spcBef>
                <a:spcPts val="750"/>
              </a:spcBef>
              <a:buClr>
                <a:srgbClr val="658D1B"/>
              </a:buClr>
              <a:defRPr/>
            </a:pPr>
            <a:r>
              <a:rPr lang="en-US" sz="1650" b="1" i="1" dirty="0">
                <a:solidFill>
                  <a:schemeClr val="accent4"/>
                </a:solidFill>
                <a:latin typeface="Montserrat"/>
              </a:rPr>
              <a:t>Soil Health Resource Concerns:</a:t>
            </a:r>
          </a:p>
          <a:p>
            <a:pPr marL="171446" indent="-171446" defTabSz="685783">
              <a:lnSpc>
                <a:spcPct val="108000"/>
              </a:lnSpc>
              <a:spcBef>
                <a:spcPts val="750"/>
              </a:spcBef>
              <a:buClr>
                <a:srgbClr val="658D1B"/>
              </a:buClr>
              <a:buFont typeface="Wingdings" panose="05000000000000000000" pitchFamily="2" charset="2"/>
              <a:buChar char="§"/>
              <a:defRPr/>
            </a:pPr>
            <a:r>
              <a:rPr lang="en-US" sz="1650" dirty="0">
                <a:solidFill>
                  <a:srgbClr val="222222"/>
                </a:solidFill>
                <a:latin typeface="Montserrat"/>
              </a:rPr>
              <a:t>Compaction</a:t>
            </a:r>
          </a:p>
          <a:p>
            <a:pPr marL="171446" indent="-171446" defTabSz="685783">
              <a:lnSpc>
                <a:spcPct val="108000"/>
              </a:lnSpc>
              <a:spcBef>
                <a:spcPts val="750"/>
              </a:spcBef>
              <a:buClr>
                <a:srgbClr val="658D1B"/>
              </a:buClr>
              <a:buFont typeface="Wingdings" panose="05000000000000000000" pitchFamily="2" charset="2"/>
              <a:buChar char="§"/>
              <a:defRPr/>
            </a:pPr>
            <a:r>
              <a:rPr lang="en-US" sz="1650" dirty="0">
                <a:solidFill>
                  <a:srgbClr val="222222"/>
                </a:solidFill>
                <a:latin typeface="Montserrat"/>
              </a:rPr>
              <a:t>Organic matter depletion</a:t>
            </a:r>
          </a:p>
          <a:p>
            <a:pPr marL="171446" indent="-171446" defTabSz="685783">
              <a:lnSpc>
                <a:spcPct val="108000"/>
              </a:lnSpc>
              <a:spcBef>
                <a:spcPts val="750"/>
              </a:spcBef>
              <a:buClr>
                <a:srgbClr val="658D1B"/>
              </a:buClr>
              <a:buFont typeface="Wingdings" panose="05000000000000000000" pitchFamily="2" charset="2"/>
              <a:buChar char="§"/>
              <a:defRPr/>
            </a:pPr>
            <a:r>
              <a:rPr lang="en-US" sz="1650" dirty="0">
                <a:solidFill>
                  <a:srgbClr val="222222"/>
                </a:solidFill>
                <a:latin typeface="Montserrat"/>
              </a:rPr>
              <a:t>Soil organism habitat loss or degradation</a:t>
            </a:r>
          </a:p>
          <a:p>
            <a:pPr marL="171446" indent="-171446" defTabSz="685783">
              <a:lnSpc>
                <a:spcPct val="108000"/>
              </a:lnSpc>
              <a:spcBef>
                <a:spcPts val="750"/>
              </a:spcBef>
              <a:buClr>
                <a:srgbClr val="658D1B"/>
              </a:buClr>
              <a:buFont typeface="Wingdings" panose="05000000000000000000" pitchFamily="2" charset="2"/>
              <a:buChar char="§"/>
              <a:defRPr/>
            </a:pPr>
            <a:r>
              <a:rPr lang="en-US" sz="1650" dirty="0">
                <a:solidFill>
                  <a:srgbClr val="222222"/>
                </a:solidFill>
                <a:latin typeface="Montserrat"/>
              </a:rPr>
              <a:t>Aggregate instability</a:t>
            </a:r>
          </a:p>
          <a:p>
            <a:pPr algn="r" defTabSz="685783">
              <a:lnSpc>
                <a:spcPct val="108000"/>
              </a:lnSpc>
              <a:spcBef>
                <a:spcPts val="750"/>
              </a:spcBef>
              <a:buClr>
                <a:srgbClr val="658D1B"/>
              </a:buClr>
              <a:defRPr/>
            </a:pPr>
            <a:r>
              <a:rPr lang="en-US" sz="1650" i="1" dirty="0">
                <a:solidFill>
                  <a:srgbClr val="222222"/>
                </a:solidFill>
                <a:latin typeface="Montserrat"/>
              </a:rPr>
              <a:t>…and let’s discuss Soil Erosion</a:t>
            </a:r>
          </a:p>
        </p:txBody>
      </p:sp>
      <p:sp>
        <p:nvSpPr>
          <p:cNvPr id="4" name="TextBox 3">
            <a:extLst>
              <a:ext uri="{FF2B5EF4-FFF2-40B4-BE49-F238E27FC236}">
                <a16:creationId xmlns:a16="http://schemas.microsoft.com/office/drawing/2014/main" id="{08752D29-348A-F363-83BC-3E340562D155}"/>
              </a:ext>
            </a:extLst>
          </p:cNvPr>
          <p:cNvSpPr txBox="1"/>
          <p:nvPr/>
        </p:nvSpPr>
        <p:spPr>
          <a:xfrm>
            <a:off x="235628" y="2110843"/>
            <a:ext cx="5229000" cy="969496"/>
          </a:xfrm>
          <a:prstGeom prst="rect">
            <a:avLst/>
          </a:prstGeom>
          <a:noFill/>
        </p:spPr>
        <p:txBody>
          <a:bodyPr wrap="square">
            <a:spAutoFit/>
          </a:bodyPr>
          <a:lstStyle/>
          <a:p>
            <a:r>
              <a:rPr lang="en-US" sz="1650" b="1" dirty="0">
                <a:solidFill>
                  <a:schemeClr val="accent1"/>
                </a:solidFill>
              </a:rPr>
              <a:t>Resource Concern:  </a:t>
            </a:r>
            <a:r>
              <a:rPr lang="en-US" sz="1350" dirty="0"/>
              <a:t>An existing or expected degradation of the soil, water, air, plant, or animal resource base to the extent that the sustainability or intended use of the resource is impaired. </a:t>
            </a:r>
            <a:r>
              <a:rPr lang="en-US" sz="1350" i="1" dirty="0"/>
              <a:t>(FOTG Section III)</a:t>
            </a:r>
          </a:p>
        </p:txBody>
      </p:sp>
      <p:pic>
        <p:nvPicPr>
          <p:cNvPr id="8" name="Picture 7" descr="Screen capture of the cover for the NRCS National Resource Concern List and Planning Criteria book with photos of poor condition pasture and improved condition pasture.&#10;">
            <a:extLst>
              <a:ext uri="{FF2B5EF4-FFF2-40B4-BE49-F238E27FC236}">
                <a16:creationId xmlns:a16="http://schemas.microsoft.com/office/drawing/2014/main" id="{C67E3DF3-1A1A-2ED4-9771-D4A6DF469724}"/>
              </a:ext>
            </a:extLst>
          </p:cNvPr>
          <p:cNvPicPr>
            <a:picLocks noChangeAspect="1"/>
          </p:cNvPicPr>
          <p:nvPr/>
        </p:nvPicPr>
        <p:blipFill>
          <a:blip r:embed="rId3"/>
          <a:stretch>
            <a:fillRect/>
          </a:stretch>
        </p:blipFill>
        <p:spPr>
          <a:xfrm>
            <a:off x="5764947" y="1418994"/>
            <a:ext cx="3010342" cy="3819572"/>
          </a:xfrm>
          <a:prstGeom prst="rect">
            <a:avLst/>
          </a:prstGeom>
        </p:spPr>
      </p:pic>
    </p:spTree>
    <p:extLst>
      <p:ext uri="{BB962C8B-B14F-4D97-AF65-F5344CB8AC3E}">
        <p14:creationId xmlns:p14="http://schemas.microsoft.com/office/powerpoint/2010/main" val="25353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64172-721E-DE28-F5EE-4526F067E2E3}"/>
              </a:ext>
            </a:extLst>
          </p:cNvPr>
          <p:cNvSpPr>
            <a:spLocks noGrp="1"/>
          </p:cNvSpPr>
          <p:nvPr>
            <p:ph type="title"/>
          </p:nvPr>
        </p:nvSpPr>
        <p:spPr>
          <a:xfrm>
            <a:off x="628650" y="974626"/>
            <a:ext cx="7886700" cy="994172"/>
          </a:xfrm>
        </p:spPr>
        <p:txBody>
          <a:bodyPr>
            <a:normAutofit fontScale="90000"/>
          </a:bodyPr>
          <a:lstStyle/>
          <a:p>
            <a:pPr algn="ctr"/>
            <a:r>
              <a:rPr lang="en-US" u="sng" dirty="0">
                <a:solidFill>
                  <a:srgbClr val="005941"/>
                </a:solidFill>
              </a:rPr>
              <a:t>Soil Health Resource Concerns</a:t>
            </a:r>
            <a:br>
              <a:rPr lang="en-US" dirty="0"/>
            </a:br>
            <a:r>
              <a:rPr lang="en-US" dirty="0">
                <a:solidFill>
                  <a:srgbClr val="0054A0"/>
                </a:solidFill>
              </a:rPr>
              <a:t>Compaction (CPT)</a:t>
            </a:r>
          </a:p>
        </p:txBody>
      </p:sp>
      <p:sp>
        <p:nvSpPr>
          <p:cNvPr id="3" name="Content Placeholder 2">
            <a:extLst>
              <a:ext uri="{FF2B5EF4-FFF2-40B4-BE49-F238E27FC236}">
                <a16:creationId xmlns:a16="http://schemas.microsoft.com/office/drawing/2014/main" id="{BFA5EDA8-9928-96C7-298A-07B4662A6762}"/>
              </a:ext>
            </a:extLst>
          </p:cNvPr>
          <p:cNvSpPr>
            <a:spLocks noGrp="1"/>
          </p:cNvSpPr>
          <p:nvPr>
            <p:ph idx="1"/>
          </p:nvPr>
        </p:nvSpPr>
        <p:spPr>
          <a:xfrm>
            <a:off x="628650" y="1972103"/>
            <a:ext cx="7960442" cy="1857956"/>
          </a:xfrm>
        </p:spPr>
        <p:txBody>
          <a:bodyPr vert="horz" lIns="68580" tIns="34290" rIns="68580" bIns="34290" rtlCol="0" anchor="t">
            <a:normAutofit fontScale="55000" lnSpcReduction="20000"/>
          </a:bodyPr>
          <a:lstStyle/>
          <a:p>
            <a:pPr marL="0" indent="0">
              <a:buNone/>
            </a:pPr>
            <a:r>
              <a:rPr lang="en-US" b="1" dirty="0"/>
              <a:t>Description:</a:t>
            </a:r>
            <a:r>
              <a:rPr lang="en-US" dirty="0"/>
              <a:t>  Management induced soil compaction at any level throughout the soil profile resulting in reduced rooting depth/structure, plant growth, biological activity, infiltration, etc.</a:t>
            </a:r>
          </a:p>
          <a:p>
            <a:pPr marL="0" indent="0">
              <a:buNone/>
            </a:pPr>
            <a:r>
              <a:rPr lang="en-US" b="1" dirty="0"/>
              <a:t>Objective of Evaluation:</a:t>
            </a:r>
            <a:r>
              <a:rPr lang="en-US" dirty="0"/>
              <a:t>  </a:t>
            </a:r>
            <a:r>
              <a:rPr lang="en-US" dirty="0">
                <a:ea typeface="+mn-lt"/>
                <a:cs typeface="+mn-lt"/>
              </a:rPr>
              <a:t>If the CPT Resource Concern scores &lt;3 for Soil Cover AND &lt;15 for the sum of all other CPT Indicators, the CART Score will be "Does Not Meet". However - If the soil surface layer (and/or depth to 30 cm (12 in)) has a natural platy soil structure as documented by the soil survey, the planner may choose to override this rating by following footnote 1/, giving the Soil Structure indicator a score of 5, while considering the other CPT Indicator ratings</a:t>
            </a:r>
          </a:p>
          <a:p>
            <a:endParaRPr lang="en-US" dirty="0"/>
          </a:p>
        </p:txBody>
      </p:sp>
      <p:pic>
        <p:nvPicPr>
          <p:cNvPr id="5" name="Picture 4" descr="A self-loading log truck operator is taking logs off of a deck and putting them on a truck.">
            <a:extLst>
              <a:ext uri="{FF2B5EF4-FFF2-40B4-BE49-F238E27FC236}">
                <a16:creationId xmlns:a16="http://schemas.microsoft.com/office/drawing/2014/main" id="{C561E84B-1D6D-F56B-53FA-8F5846F36EC7}"/>
              </a:ext>
            </a:extLst>
          </p:cNvPr>
          <p:cNvPicPr>
            <a:picLocks noChangeAspect="1"/>
          </p:cNvPicPr>
          <p:nvPr/>
        </p:nvPicPr>
        <p:blipFill>
          <a:blip r:embed="rId3"/>
          <a:stretch>
            <a:fillRect/>
          </a:stretch>
        </p:blipFill>
        <p:spPr>
          <a:xfrm>
            <a:off x="5452393" y="3724866"/>
            <a:ext cx="2673309" cy="1965988"/>
          </a:xfrm>
          <a:prstGeom prst="rect">
            <a:avLst/>
          </a:prstGeom>
          <a:ln w="38100" cap="sq">
            <a:solidFill>
              <a:schemeClr val="accent2"/>
            </a:solidFill>
            <a:prstDash val="solid"/>
            <a:miter lim="800000"/>
          </a:ln>
          <a:effectLst>
            <a:outerShdw blurRad="50800" dist="38100" dir="2700000" algn="tl" rotWithShape="0">
              <a:srgbClr val="000000">
                <a:alpha val="43000"/>
              </a:srgbClr>
            </a:outerShdw>
          </a:effectLst>
        </p:spPr>
      </p:pic>
      <p:pic>
        <p:nvPicPr>
          <p:cNvPr id="6" name="Picture 5" descr="A forest floor and soil profile with leaf litter and dark brown colored soil at the top level getting lighter tan as the hole goes deeper. ">
            <a:extLst>
              <a:ext uri="{FF2B5EF4-FFF2-40B4-BE49-F238E27FC236}">
                <a16:creationId xmlns:a16="http://schemas.microsoft.com/office/drawing/2014/main" id="{833A93DC-9243-B6CF-9362-F629E1D11BEA}"/>
              </a:ext>
            </a:extLst>
          </p:cNvPr>
          <p:cNvPicPr>
            <a:picLocks noChangeAspect="1"/>
          </p:cNvPicPr>
          <p:nvPr/>
        </p:nvPicPr>
        <p:blipFill>
          <a:blip r:embed="rId4"/>
          <a:stretch>
            <a:fillRect/>
          </a:stretch>
        </p:blipFill>
        <p:spPr>
          <a:xfrm>
            <a:off x="861597" y="3724866"/>
            <a:ext cx="2943393" cy="1965683"/>
          </a:xfrm>
          <a:prstGeom prst="rect">
            <a:avLst/>
          </a:prstGeom>
          <a:ln w="38100" cap="sq">
            <a:solidFill>
              <a:schemeClr val="accent2"/>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13DF4E08-7379-6C06-B148-4E87759A60C0}"/>
              </a:ext>
            </a:extLst>
          </p:cNvPr>
          <p:cNvSpPr txBox="1"/>
          <p:nvPr/>
        </p:nvSpPr>
        <p:spPr>
          <a:xfrm>
            <a:off x="861597" y="5762400"/>
            <a:ext cx="1391728" cy="213585"/>
          </a:xfrm>
          <a:prstGeom prst="rect">
            <a:avLst/>
          </a:prstGeom>
          <a:noFill/>
        </p:spPr>
        <p:txBody>
          <a:bodyPr wrap="none" rtlCol="0">
            <a:spAutoFit/>
          </a:bodyPr>
          <a:lstStyle/>
          <a:p>
            <a:r>
              <a:rPr lang="en-US" sz="788" dirty="0"/>
              <a:t>Photo 1: U.S. Forest Service</a:t>
            </a:r>
          </a:p>
        </p:txBody>
      </p:sp>
      <p:sp>
        <p:nvSpPr>
          <p:cNvPr id="9" name="TextBox 8">
            <a:extLst>
              <a:ext uri="{FF2B5EF4-FFF2-40B4-BE49-F238E27FC236}">
                <a16:creationId xmlns:a16="http://schemas.microsoft.com/office/drawing/2014/main" id="{056387EF-A4C9-7982-5F5B-2DD40B5FD6CA}"/>
              </a:ext>
            </a:extLst>
          </p:cNvPr>
          <p:cNvSpPr txBox="1"/>
          <p:nvPr/>
        </p:nvSpPr>
        <p:spPr>
          <a:xfrm>
            <a:off x="5452393" y="5762400"/>
            <a:ext cx="1117614" cy="213585"/>
          </a:xfrm>
          <a:prstGeom prst="rect">
            <a:avLst/>
          </a:prstGeom>
          <a:noFill/>
        </p:spPr>
        <p:txBody>
          <a:bodyPr wrap="none" rtlCol="0">
            <a:spAutoFit/>
          </a:bodyPr>
          <a:lstStyle/>
          <a:p>
            <a:r>
              <a:rPr lang="en-US" sz="788" dirty="0"/>
              <a:t>Photo 2: USDA-NRCS</a:t>
            </a:r>
          </a:p>
        </p:txBody>
      </p:sp>
    </p:spTree>
    <p:extLst>
      <p:ext uri="{BB962C8B-B14F-4D97-AF65-F5344CB8AC3E}">
        <p14:creationId xmlns:p14="http://schemas.microsoft.com/office/powerpoint/2010/main" val="725027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utted forest floor after heavy equipment was used during a logging operation.">
            <a:extLst>
              <a:ext uri="{FF2B5EF4-FFF2-40B4-BE49-F238E27FC236}">
                <a16:creationId xmlns:a16="http://schemas.microsoft.com/office/drawing/2014/main" id="{C36F4F13-6406-CF9A-B13E-8B98B58B89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694804" y="1587215"/>
            <a:ext cx="4485303" cy="33639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765A1C07-CEAD-0330-D706-781A47864C2A}"/>
              </a:ext>
            </a:extLst>
          </p:cNvPr>
          <p:cNvSpPr txBox="1"/>
          <p:nvPr/>
        </p:nvSpPr>
        <p:spPr>
          <a:xfrm>
            <a:off x="135294" y="5723752"/>
            <a:ext cx="5622052" cy="219291"/>
          </a:xfrm>
          <a:prstGeom prst="rect">
            <a:avLst/>
          </a:prstGeom>
          <a:noFill/>
        </p:spPr>
        <p:txBody>
          <a:bodyPr wrap="none" rtlCol="0">
            <a:spAutoFit/>
          </a:bodyPr>
          <a:lstStyle/>
          <a:p>
            <a:r>
              <a:rPr lang="en-US" sz="825" i="1" dirty="0"/>
              <a:t>Slide modified from “Managing Soil Quality in Forests” –Eunice Padley NRCS National Forester (Presented June 14, 2016)</a:t>
            </a:r>
          </a:p>
        </p:txBody>
      </p:sp>
      <p:sp>
        <p:nvSpPr>
          <p:cNvPr id="6" name="TextBox 5">
            <a:extLst>
              <a:ext uri="{FF2B5EF4-FFF2-40B4-BE49-F238E27FC236}">
                <a16:creationId xmlns:a16="http://schemas.microsoft.com/office/drawing/2014/main" id="{362FECB9-8F01-DE0A-DD71-DADD82D57955}"/>
              </a:ext>
            </a:extLst>
          </p:cNvPr>
          <p:cNvSpPr txBox="1"/>
          <p:nvPr/>
        </p:nvSpPr>
        <p:spPr>
          <a:xfrm>
            <a:off x="229184" y="2667117"/>
            <a:ext cx="3799059" cy="3122073"/>
          </a:xfrm>
          <a:prstGeom prst="rect">
            <a:avLst/>
          </a:prstGeom>
          <a:noFill/>
        </p:spPr>
        <p:txBody>
          <a:bodyPr wrap="square">
            <a:spAutoFit/>
          </a:bodyPr>
          <a:lstStyle/>
          <a:p>
            <a:pPr algn="l"/>
            <a:endParaRPr lang="en-US" sz="788" dirty="0">
              <a:solidFill>
                <a:srgbClr val="000000"/>
              </a:solidFill>
              <a:latin typeface="Calibri Light" panose="020F0302020204030204" pitchFamily="34" charset="0"/>
            </a:endParaRPr>
          </a:p>
          <a:p>
            <a:pPr marL="214313" indent="-214313">
              <a:buFont typeface="Arial" panose="020B0604020202020204" pitchFamily="34" charset="0"/>
              <a:buChar char="•"/>
            </a:pPr>
            <a:r>
              <a:rPr lang="en-US" sz="1350" dirty="0">
                <a:solidFill>
                  <a:srgbClr val="000000"/>
                </a:solidFill>
                <a:latin typeface="Calibri Light" panose="020F0302020204030204" pitchFamily="34" charset="0"/>
              </a:rPr>
              <a:t>Increase in bulk density from loads applied to the soil.</a:t>
            </a:r>
          </a:p>
          <a:p>
            <a:pPr marL="214313" indent="-214313">
              <a:buFont typeface="Arial" panose="020B0604020202020204" pitchFamily="34" charset="0"/>
              <a:buChar char="•"/>
            </a:pPr>
            <a:r>
              <a:rPr lang="en-US" sz="1350" dirty="0">
                <a:solidFill>
                  <a:srgbClr val="000000"/>
                </a:solidFill>
                <a:latin typeface="Calibri Light" panose="020F0302020204030204" pitchFamily="34" charset="0"/>
              </a:rPr>
              <a:t>Caused by movement of heavy equipment during felling, processing, forwarding, skidding and site preparation.</a:t>
            </a:r>
          </a:p>
          <a:p>
            <a:pPr marL="214313" indent="-214313">
              <a:buFont typeface="Arial" panose="020B0604020202020204" pitchFamily="34" charset="0"/>
              <a:buChar char="•"/>
            </a:pPr>
            <a:r>
              <a:rPr lang="en-US" sz="1350" dirty="0">
                <a:solidFill>
                  <a:srgbClr val="000000"/>
                </a:solidFill>
                <a:latin typeface="Calibri Light" panose="020F0302020204030204" pitchFamily="34" charset="0"/>
              </a:rPr>
              <a:t>Soil volume decreased by compression of macropores.</a:t>
            </a:r>
          </a:p>
          <a:p>
            <a:pPr marL="214313" indent="-214313">
              <a:buFont typeface="Arial" panose="020B0604020202020204" pitchFamily="34" charset="0"/>
              <a:buChar char="•"/>
            </a:pPr>
            <a:r>
              <a:rPr lang="en-US" sz="1350" dirty="0">
                <a:solidFill>
                  <a:srgbClr val="000000"/>
                </a:solidFill>
                <a:latin typeface="Calibri Light" panose="020F0302020204030204" pitchFamily="34" charset="0"/>
              </a:rPr>
              <a:t>Inhibits root access to gas exchange –impacts seedling establishment and tree growth.</a:t>
            </a:r>
          </a:p>
          <a:p>
            <a:pPr marL="214313" indent="-214313">
              <a:buFont typeface="Arial" panose="020B0604020202020204" pitchFamily="34" charset="0"/>
              <a:buChar char="•"/>
            </a:pPr>
            <a:r>
              <a:rPr lang="en-US" sz="1350" dirty="0">
                <a:solidFill>
                  <a:srgbClr val="000000"/>
                </a:solidFill>
                <a:latin typeface="Calibri Light" panose="020F0302020204030204" pitchFamily="34" charset="0"/>
              </a:rPr>
              <a:t>Slows moisture infiltration and drainage</a:t>
            </a:r>
          </a:p>
          <a:p>
            <a:pPr marL="214313" indent="-214313">
              <a:buFont typeface="Arial" panose="020B0604020202020204" pitchFamily="34" charset="0"/>
              <a:buChar char="•"/>
            </a:pPr>
            <a:r>
              <a:rPr lang="en-US" sz="1350" dirty="0">
                <a:solidFill>
                  <a:srgbClr val="000000"/>
                </a:solidFill>
                <a:latin typeface="Calibri Light" panose="020F0302020204030204" pitchFamily="34" charset="0"/>
              </a:rPr>
              <a:t>Degree and duration of compaction, and effects on tree growth, are dependent on climate, moisture regime, soil texture, structure, and organic matter content. </a:t>
            </a:r>
          </a:p>
        </p:txBody>
      </p:sp>
      <p:sp>
        <p:nvSpPr>
          <p:cNvPr id="7" name="TextBox 6">
            <a:extLst>
              <a:ext uri="{FF2B5EF4-FFF2-40B4-BE49-F238E27FC236}">
                <a16:creationId xmlns:a16="http://schemas.microsoft.com/office/drawing/2014/main" id="{7DB6A096-1A2F-29B5-89BC-8701B054E3D1}"/>
              </a:ext>
            </a:extLst>
          </p:cNvPr>
          <p:cNvSpPr txBox="1"/>
          <p:nvPr/>
        </p:nvSpPr>
        <p:spPr>
          <a:xfrm>
            <a:off x="524556" y="967058"/>
            <a:ext cx="4191853" cy="461665"/>
          </a:xfrm>
          <a:prstGeom prst="rect">
            <a:avLst/>
          </a:prstGeom>
          <a:noFill/>
        </p:spPr>
        <p:txBody>
          <a:bodyPr wrap="none" rtlCol="0">
            <a:spAutoFit/>
          </a:bodyPr>
          <a:lstStyle/>
          <a:p>
            <a:r>
              <a:rPr lang="en-US" sz="2400" dirty="0">
                <a:solidFill>
                  <a:srgbClr val="0054A0"/>
                </a:solidFill>
              </a:rPr>
              <a:t>--Compaction of Forest Soils--</a:t>
            </a:r>
          </a:p>
        </p:txBody>
      </p:sp>
      <p:pic>
        <p:nvPicPr>
          <p:cNvPr id="10" name="Picture 9" descr="A graphic showing soil particles before and after a compaction event, describing the reduction of space for air and water to exist between the mineral soil.">
            <a:extLst>
              <a:ext uri="{FF2B5EF4-FFF2-40B4-BE49-F238E27FC236}">
                <a16:creationId xmlns:a16="http://schemas.microsoft.com/office/drawing/2014/main" id="{E183CFB6-7796-CB5E-5240-61AD516A2E18}"/>
              </a:ext>
            </a:extLst>
          </p:cNvPr>
          <p:cNvPicPr>
            <a:picLocks noChangeAspect="1"/>
          </p:cNvPicPr>
          <p:nvPr/>
        </p:nvPicPr>
        <p:blipFill rotWithShape="1">
          <a:blip r:embed="rId4"/>
          <a:srcRect r="-2116" b="13200"/>
          <a:stretch/>
        </p:blipFill>
        <p:spPr>
          <a:xfrm>
            <a:off x="710060" y="1485230"/>
            <a:ext cx="2949483" cy="1130655"/>
          </a:xfrm>
          <a:prstGeom prst="rect">
            <a:avLst/>
          </a:prstGeom>
        </p:spPr>
      </p:pic>
      <p:sp>
        <p:nvSpPr>
          <p:cNvPr id="13" name="TextBox 12">
            <a:extLst>
              <a:ext uri="{FF2B5EF4-FFF2-40B4-BE49-F238E27FC236}">
                <a16:creationId xmlns:a16="http://schemas.microsoft.com/office/drawing/2014/main" id="{8ADF5E85-9372-21BD-9666-98B85B4E434C}"/>
              </a:ext>
            </a:extLst>
          </p:cNvPr>
          <p:cNvSpPr txBox="1"/>
          <p:nvPr/>
        </p:nvSpPr>
        <p:spPr>
          <a:xfrm>
            <a:off x="710060" y="2551517"/>
            <a:ext cx="1854995" cy="230832"/>
          </a:xfrm>
          <a:prstGeom prst="rect">
            <a:avLst/>
          </a:prstGeom>
          <a:noFill/>
        </p:spPr>
        <p:txBody>
          <a:bodyPr wrap="none" rtlCol="0">
            <a:spAutoFit/>
          </a:bodyPr>
          <a:lstStyle/>
          <a:p>
            <a:r>
              <a:rPr lang="en-US" sz="900" dirty="0"/>
              <a:t>Graphic: Soil Compaction-CAFRE</a:t>
            </a:r>
          </a:p>
        </p:txBody>
      </p:sp>
      <p:sp>
        <p:nvSpPr>
          <p:cNvPr id="5" name="TextBox 4">
            <a:extLst>
              <a:ext uri="{FF2B5EF4-FFF2-40B4-BE49-F238E27FC236}">
                <a16:creationId xmlns:a16="http://schemas.microsoft.com/office/drawing/2014/main" id="{CBFEA71F-8482-E9DA-889E-CBC104A9BFBB}"/>
              </a:ext>
            </a:extLst>
          </p:cNvPr>
          <p:cNvSpPr txBox="1"/>
          <p:nvPr/>
        </p:nvSpPr>
        <p:spPr>
          <a:xfrm>
            <a:off x="5255467" y="5194422"/>
            <a:ext cx="1562729" cy="242374"/>
          </a:xfrm>
          <a:prstGeom prst="rect">
            <a:avLst/>
          </a:prstGeom>
          <a:noFill/>
        </p:spPr>
        <p:txBody>
          <a:bodyPr wrap="square">
            <a:spAutoFit/>
          </a:bodyPr>
          <a:lstStyle/>
          <a:p>
            <a:r>
              <a:rPr lang="en-US" sz="975" i="1" dirty="0">
                <a:solidFill>
                  <a:schemeClr val="bg1"/>
                </a:solidFill>
              </a:rPr>
              <a:t>U.S. Forest Service</a:t>
            </a:r>
          </a:p>
        </p:txBody>
      </p:sp>
    </p:spTree>
    <p:extLst>
      <p:ext uri="{BB962C8B-B14F-4D97-AF65-F5344CB8AC3E}">
        <p14:creationId xmlns:p14="http://schemas.microsoft.com/office/powerpoint/2010/main" val="91041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56C03-61C6-65DD-2416-26D81A62550B}"/>
              </a:ext>
            </a:extLst>
          </p:cNvPr>
          <p:cNvSpPr>
            <a:spLocks noGrp="1"/>
          </p:cNvSpPr>
          <p:nvPr>
            <p:ph type="title"/>
          </p:nvPr>
        </p:nvSpPr>
        <p:spPr>
          <a:xfrm>
            <a:off x="628649" y="1131094"/>
            <a:ext cx="6216035" cy="994172"/>
          </a:xfrm>
        </p:spPr>
        <p:txBody>
          <a:bodyPr>
            <a:normAutofit fontScale="90000"/>
          </a:bodyPr>
          <a:lstStyle/>
          <a:p>
            <a:pPr algn="ctr"/>
            <a:r>
              <a:rPr lang="en-US" b="1" dirty="0">
                <a:solidFill>
                  <a:srgbClr val="0054A0"/>
                </a:solidFill>
              </a:rPr>
              <a:t>Regardless what your kids tell you -Ruts are not fun-</a:t>
            </a:r>
          </a:p>
        </p:txBody>
      </p:sp>
      <p:pic>
        <p:nvPicPr>
          <p:cNvPr id="4" name="Content Placeholder 3" descr="vehicle ruts in a muddy spot of a forest, with pine trees in the background">
            <a:extLst>
              <a:ext uri="{FF2B5EF4-FFF2-40B4-BE49-F238E27FC236}">
                <a16:creationId xmlns:a16="http://schemas.microsoft.com/office/drawing/2014/main" id="{3D63C25D-FDA5-6DBC-CF01-B2C139E9EAA8}"/>
              </a:ext>
            </a:extLst>
          </p:cNvPr>
          <p:cNvPicPr>
            <a:picLocks noGrp="1" noChangeAspect="1"/>
          </p:cNvPicPr>
          <p:nvPr>
            <p:ph idx="1"/>
          </p:nvPr>
        </p:nvPicPr>
        <p:blipFill>
          <a:blip r:embed="rId3"/>
          <a:stretch>
            <a:fillRect/>
          </a:stretch>
        </p:blipFill>
        <p:spPr>
          <a:xfrm>
            <a:off x="6432655" y="2084163"/>
            <a:ext cx="2447627" cy="3263504"/>
          </a:xfrm>
          <a:prstGeom prst="rect">
            <a:avLst/>
          </a:prstGeom>
        </p:spPr>
      </p:pic>
      <p:pic>
        <p:nvPicPr>
          <p:cNvPr id="5" name="Picture 4" descr="A vehicle towing a trailer stuck in the mud on the edge of a forest  with trees in the background">
            <a:extLst>
              <a:ext uri="{FF2B5EF4-FFF2-40B4-BE49-F238E27FC236}">
                <a16:creationId xmlns:a16="http://schemas.microsoft.com/office/drawing/2014/main" id="{7FECDF9D-7B6D-66D3-819A-D847A234A994}"/>
              </a:ext>
            </a:extLst>
          </p:cNvPr>
          <p:cNvPicPr>
            <a:picLocks noChangeAspect="1"/>
          </p:cNvPicPr>
          <p:nvPr/>
        </p:nvPicPr>
        <p:blipFill>
          <a:blip r:embed="rId4"/>
          <a:stretch>
            <a:fillRect/>
          </a:stretch>
        </p:blipFill>
        <p:spPr>
          <a:xfrm>
            <a:off x="3361353" y="3255277"/>
            <a:ext cx="2789853" cy="2092390"/>
          </a:xfrm>
          <a:prstGeom prst="rect">
            <a:avLst/>
          </a:prstGeom>
        </p:spPr>
      </p:pic>
      <p:sp>
        <p:nvSpPr>
          <p:cNvPr id="6" name="TextBox 5">
            <a:extLst>
              <a:ext uri="{FF2B5EF4-FFF2-40B4-BE49-F238E27FC236}">
                <a16:creationId xmlns:a16="http://schemas.microsoft.com/office/drawing/2014/main" id="{BEAD1FBA-58D6-9D31-AB96-27176B5A6BA2}"/>
              </a:ext>
            </a:extLst>
          </p:cNvPr>
          <p:cNvSpPr txBox="1"/>
          <p:nvPr/>
        </p:nvSpPr>
        <p:spPr>
          <a:xfrm>
            <a:off x="265922" y="2438789"/>
            <a:ext cx="2911953" cy="3000821"/>
          </a:xfrm>
          <a:prstGeom prst="rect">
            <a:avLst/>
          </a:prstGeom>
          <a:noFill/>
        </p:spPr>
        <p:txBody>
          <a:bodyPr wrap="square" rtlCol="0">
            <a:spAutoFit/>
          </a:bodyPr>
          <a:lstStyle/>
          <a:p>
            <a:pPr marL="214313" indent="-214313">
              <a:buFont typeface="Arial" panose="020B0604020202020204" pitchFamily="34" charset="0"/>
              <a:buChar char="•"/>
            </a:pPr>
            <a:r>
              <a:rPr lang="en-US" sz="1350" dirty="0"/>
              <a:t>Ruts- made by equipment or vehicles occur when soil strength isn’t able to support the  machines</a:t>
            </a:r>
          </a:p>
          <a:p>
            <a:pPr marL="214313" indent="-214313">
              <a:buFont typeface="Arial" panose="020B0604020202020204" pitchFamily="34" charset="0"/>
              <a:buChar char="•"/>
            </a:pPr>
            <a:endParaRPr lang="en-US" sz="1350" dirty="0"/>
          </a:p>
          <a:p>
            <a:pPr marL="214313" indent="-214313">
              <a:buFont typeface="Arial" panose="020B0604020202020204" pitchFamily="34" charset="0"/>
              <a:buChar char="•"/>
            </a:pPr>
            <a:r>
              <a:rPr lang="en-US" sz="1350" dirty="0"/>
              <a:t>Surface water flows are altered and can lead to ponding.</a:t>
            </a:r>
          </a:p>
          <a:p>
            <a:pPr marL="214313" indent="-214313">
              <a:buFont typeface="Arial" panose="020B0604020202020204" pitchFamily="34" charset="0"/>
              <a:buChar char="•"/>
            </a:pPr>
            <a:endParaRPr lang="en-US" sz="1350" dirty="0"/>
          </a:p>
          <a:p>
            <a:pPr marL="214313" indent="-214313">
              <a:buFont typeface="Arial" panose="020B0604020202020204" pitchFamily="34" charset="0"/>
              <a:buChar char="•"/>
            </a:pPr>
            <a:r>
              <a:rPr lang="en-US" sz="1350" dirty="0"/>
              <a:t>Rutted areas can lead to increasing intensity of erosion</a:t>
            </a:r>
          </a:p>
          <a:p>
            <a:pPr marL="214313" indent="-214313">
              <a:buFont typeface="Arial" panose="020B0604020202020204" pitchFamily="34" charset="0"/>
              <a:buChar char="•"/>
            </a:pPr>
            <a:endParaRPr lang="en-US" sz="1350" dirty="0"/>
          </a:p>
          <a:p>
            <a:pPr marL="214313" indent="-214313">
              <a:buFont typeface="Arial" panose="020B0604020202020204" pitchFamily="34" charset="0"/>
              <a:buChar char="•"/>
            </a:pPr>
            <a:r>
              <a:rPr lang="en-US" sz="1350" dirty="0"/>
              <a:t>Rutting can lead to root damage which decreases the viability of the above ground biomass</a:t>
            </a:r>
          </a:p>
        </p:txBody>
      </p:sp>
      <p:sp>
        <p:nvSpPr>
          <p:cNvPr id="7" name="TextBox 6">
            <a:extLst>
              <a:ext uri="{FF2B5EF4-FFF2-40B4-BE49-F238E27FC236}">
                <a16:creationId xmlns:a16="http://schemas.microsoft.com/office/drawing/2014/main" id="{A4E89FFD-2E47-6DC7-7B15-3D4739D1ACC8}"/>
              </a:ext>
            </a:extLst>
          </p:cNvPr>
          <p:cNvSpPr txBox="1"/>
          <p:nvPr/>
        </p:nvSpPr>
        <p:spPr>
          <a:xfrm>
            <a:off x="4975152" y="5347666"/>
            <a:ext cx="2695161" cy="300082"/>
          </a:xfrm>
          <a:prstGeom prst="rect">
            <a:avLst/>
          </a:prstGeom>
          <a:noFill/>
        </p:spPr>
        <p:txBody>
          <a:bodyPr wrap="none" rtlCol="0">
            <a:spAutoFit/>
          </a:bodyPr>
          <a:lstStyle/>
          <a:p>
            <a:r>
              <a:rPr lang="en-US" sz="1350" i="1" dirty="0"/>
              <a:t>Photo Credit: USFS- Coconino NF</a:t>
            </a:r>
          </a:p>
        </p:txBody>
      </p:sp>
    </p:spTree>
    <p:extLst>
      <p:ext uri="{BB962C8B-B14F-4D97-AF65-F5344CB8AC3E}">
        <p14:creationId xmlns:p14="http://schemas.microsoft.com/office/powerpoint/2010/main" val="1310549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8F24-AC8A-3F7F-E72D-0197BB7975BC}"/>
              </a:ext>
            </a:extLst>
          </p:cNvPr>
          <p:cNvSpPr>
            <a:spLocks noGrp="1"/>
          </p:cNvSpPr>
          <p:nvPr>
            <p:ph type="title"/>
          </p:nvPr>
        </p:nvSpPr>
        <p:spPr/>
        <p:txBody>
          <a:bodyPr/>
          <a:lstStyle/>
          <a:p>
            <a:pPr algn="ctr"/>
            <a:r>
              <a:rPr lang="en-US" b="1" dirty="0">
                <a:solidFill>
                  <a:srgbClr val="005941"/>
                </a:solidFill>
              </a:rPr>
              <a:t>Avoiding Compaction</a:t>
            </a:r>
          </a:p>
        </p:txBody>
      </p:sp>
      <p:sp>
        <p:nvSpPr>
          <p:cNvPr id="3" name="Content Placeholder 2">
            <a:extLst>
              <a:ext uri="{FF2B5EF4-FFF2-40B4-BE49-F238E27FC236}">
                <a16:creationId xmlns:a16="http://schemas.microsoft.com/office/drawing/2014/main" id="{58F836B7-FE52-602D-E55C-4D4984F5265D}"/>
              </a:ext>
            </a:extLst>
          </p:cNvPr>
          <p:cNvSpPr>
            <a:spLocks noGrp="1"/>
          </p:cNvSpPr>
          <p:nvPr>
            <p:ph idx="1"/>
          </p:nvPr>
        </p:nvSpPr>
        <p:spPr>
          <a:xfrm>
            <a:off x="349344" y="2343735"/>
            <a:ext cx="3419567" cy="3146164"/>
          </a:xfrm>
        </p:spPr>
        <p:txBody>
          <a:bodyPr>
            <a:normAutofit fontScale="55000" lnSpcReduction="20000"/>
          </a:bodyPr>
          <a:lstStyle/>
          <a:p>
            <a:pPr>
              <a:lnSpc>
                <a:spcPct val="120000"/>
              </a:lnSpc>
            </a:pPr>
            <a:r>
              <a:rPr lang="en-US" b="1" dirty="0"/>
              <a:t>Protect the forest floor</a:t>
            </a:r>
          </a:p>
          <a:p>
            <a:pPr lvl="1">
              <a:lnSpc>
                <a:spcPct val="120000"/>
              </a:lnSpc>
            </a:pPr>
            <a:r>
              <a:rPr lang="en-US" sz="1950" b="1" dirty="0"/>
              <a:t>Operate on slash</a:t>
            </a:r>
          </a:p>
          <a:p>
            <a:pPr lvl="1">
              <a:lnSpc>
                <a:spcPct val="120000"/>
              </a:lnSpc>
            </a:pPr>
            <a:r>
              <a:rPr lang="en-US" sz="1950" b="1" dirty="0"/>
              <a:t>Minimize heavy equipment footprint in the forest</a:t>
            </a:r>
          </a:p>
          <a:p>
            <a:r>
              <a:rPr lang="en-US" dirty="0"/>
              <a:t>Reduce risk of erosion</a:t>
            </a:r>
          </a:p>
          <a:p>
            <a:pPr>
              <a:lnSpc>
                <a:spcPct val="120000"/>
              </a:lnSpc>
            </a:pPr>
            <a:r>
              <a:rPr lang="en-US" dirty="0"/>
              <a:t>Time forest practices to target periods where soil moisture isn’t excessive.</a:t>
            </a:r>
          </a:p>
          <a:p>
            <a:pPr>
              <a:lnSpc>
                <a:spcPct val="120000"/>
              </a:lnSpc>
            </a:pPr>
            <a:r>
              <a:rPr lang="en-US" dirty="0"/>
              <a:t>Identify and utilize roads and landings to reduce traffic and disturbance on vulnerable soils.</a:t>
            </a:r>
          </a:p>
        </p:txBody>
      </p:sp>
      <p:pic>
        <p:nvPicPr>
          <p:cNvPr id="5" name="Picture 4" descr="A planted forest with a slash pile from tree trimmings making a path through the forest.">
            <a:extLst>
              <a:ext uri="{FF2B5EF4-FFF2-40B4-BE49-F238E27FC236}">
                <a16:creationId xmlns:a16="http://schemas.microsoft.com/office/drawing/2014/main" id="{DC067BFF-57A0-8B89-D31D-CDDCCAD93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4648" y="2125266"/>
            <a:ext cx="4913590" cy="3263504"/>
          </a:xfrm>
          <a:prstGeom prst="rect">
            <a:avLst/>
          </a:prstGeom>
        </p:spPr>
      </p:pic>
      <p:sp>
        <p:nvSpPr>
          <p:cNvPr id="4" name="TextBox 3">
            <a:extLst>
              <a:ext uri="{FF2B5EF4-FFF2-40B4-BE49-F238E27FC236}">
                <a16:creationId xmlns:a16="http://schemas.microsoft.com/office/drawing/2014/main" id="{7C162F34-DE06-FC3F-ABFB-7F56830DC373}"/>
              </a:ext>
            </a:extLst>
          </p:cNvPr>
          <p:cNvSpPr txBox="1"/>
          <p:nvPr/>
        </p:nvSpPr>
        <p:spPr>
          <a:xfrm>
            <a:off x="6234632" y="5388770"/>
            <a:ext cx="2690160" cy="253916"/>
          </a:xfrm>
          <a:prstGeom prst="rect">
            <a:avLst/>
          </a:prstGeom>
          <a:noFill/>
        </p:spPr>
        <p:txBody>
          <a:bodyPr wrap="none" rtlCol="0">
            <a:spAutoFit/>
          </a:bodyPr>
          <a:lstStyle/>
          <a:p>
            <a:r>
              <a:rPr lang="en-US" sz="1050" i="1" dirty="0"/>
              <a:t>Photo credit: USDA-NRCS Oregon via Flickr</a:t>
            </a:r>
          </a:p>
        </p:txBody>
      </p:sp>
    </p:spTree>
    <p:extLst>
      <p:ext uri="{BB962C8B-B14F-4D97-AF65-F5344CB8AC3E}">
        <p14:creationId xmlns:p14="http://schemas.microsoft.com/office/powerpoint/2010/main" val="1467479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64172-721E-DE28-F5EE-4526F067E2E3}"/>
              </a:ext>
            </a:extLst>
          </p:cNvPr>
          <p:cNvSpPr>
            <a:spLocks noGrp="1"/>
          </p:cNvSpPr>
          <p:nvPr>
            <p:ph type="title"/>
          </p:nvPr>
        </p:nvSpPr>
        <p:spPr>
          <a:xfrm>
            <a:off x="628650" y="918030"/>
            <a:ext cx="7886700" cy="994172"/>
          </a:xfrm>
        </p:spPr>
        <p:txBody>
          <a:bodyPr>
            <a:normAutofit fontScale="90000"/>
          </a:bodyPr>
          <a:lstStyle/>
          <a:p>
            <a:pPr algn="ctr"/>
            <a:r>
              <a:rPr lang="en-US" u="sng" dirty="0">
                <a:solidFill>
                  <a:srgbClr val="005941"/>
                </a:solidFill>
              </a:rPr>
              <a:t>Soil Health Resource Concerns</a:t>
            </a:r>
            <a:br>
              <a:rPr lang="en-US" dirty="0"/>
            </a:br>
            <a:r>
              <a:rPr lang="en-US" dirty="0">
                <a:solidFill>
                  <a:srgbClr val="0054A0"/>
                </a:solidFill>
              </a:rPr>
              <a:t>Organic Matter Depletion (SOM)</a:t>
            </a:r>
          </a:p>
        </p:txBody>
      </p:sp>
      <p:sp>
        <p:nvSpPr>
          <p:cNvPr id="3" name="Content Placeholder 2">
            <a:extLst>
              <a:ext uri="{FF2B5EF4-FFF2-40B4-BE49-F238E27FC236}">
                <a16:creationId xmlns:a16="http://schemas.microsoft.com/office/drawing/2014/main" id="{BFA5EDA8-9928-96C7-298A-07B4662A6762}"/>
              </a:ext>
            </a:extLst>
          </p:cNvPr>
          <p:cNvSpPr>
            <a:spLocks noGrp="1"/>
          </p:cNvSpPr>
          <p:nvPr>
            <p:ph idx="1"/>
          </p:nvPr>
        </p:nvSpPr>
        <p:spPr>
          <a:xfrm>
            <a:off x="628651" y="1846949"/>
            <a:ext cx="4132001" cy="3986490"/>
          </a:xfrm>
        </p:spPr>
        <p:txBody>
          <a:bodyPr vert="horz" lIns="68580" tIns="34290" rIns="68580" bIns="34290" rtlCol="0" anchor="t">
            <a:normAutofit fontScale="92500"/>
          </a:bodyPr>
          <a:lstStyle/>
          <a:p>
            <a:pPr marL="0" indent="0">
              <a:lnSpc>
                <a:spcPct val="110000"/>
              </a:lnSpc>
              <a:buNone/>
            </a:pPr>
            <a:r>
              <a:rPr lang="en-US" sz="1950" b="1" dirty="0"/>
              <a:t>Description:</a:t>
            </a:r>
            <a:r>
              <a:rPr lang="en-US" sz="1950" dirty="0"/>
              <a:t>  Management induced depletion of </a:t>
            </a:r>
            <a:r>
              <a:rPr lang="en-US" sz="1950" u="sng" dirty="0"/>
              <a:t>any or all soil organic matter pools</a:t>
            </a:r>
            <a:r>
              <a:rPr lang="en-US" sz="1950" dirty="0"/>
              <a:t> (e.g., labile carbon, total soil carbon or nitrogen) resulting in limited soil function and processes that support:  plant growth; habitat/food for soil organisms; water/nutrient cycling.</a:t>
            </a:r>
          </a:p>
          <a:p>
            <a:pPr marL="0" indent="0">
              <a:lnSpc>
                <a:spcPct val="110000"/>
              </a:lnSpc>
              <a:buNone/>
            </a:pPr>
            <a:r>
              <a:rPr lang="en-US" sz="1950" b="1" dirty="0"/>
              <a:t>Objective of Evaluation:</a:t>
            </a:r>
            <a:r>
              <a:rPr lang="en-US" sz="1950" dirty="0"/>
              <a:t> </a:t>
            </a:r>
            <a:r>
              <a:rPr lang="en-US" sz="1950" dirty="0">
                <a:latin typeface="Montserrat"/>
              </a:rPr>
              <a:t> </a:t>
            </a:r>
            <a:r>
              <a:rPr lang="en-US" sz="1950" dirty="0">
                <a:latin typeface="Aptos"/>
                <a:ea typeface="+mn-lt"/>
                <a:cs typeface="+mn-lt"/>
              </a:rPr>
              <a:t>If the SOM Resource Concern scores &lt; 5 on either of the following indicators, the CART Score will be "Does Not Meet": Soil Cover; Woody Debris</a:t>
            </a:r>
          </a:p>
        </p:txBody>
      </p:sp>
      <p:pic>
        <p:nvPicPr>
          <p:cNvPr id="5" name="Picture 4" descr="A grassy area with trees in the background">
            <a:extLst>
              <a:ext uri="{FF2B5EF4-FFF2-40B4-BE49-F238E27FC236}">
                <a16:creationId xmlns:a16="http://schemas.microsoft.com/office/drawing/2014/main" id="{0EE36B34-A068-5B3A-C904-1AF51D6F4C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8948" y="2337856"/>
            <a:ext cx="3805221" cy="2853917"/>
          </a:xfrm>
          <a:prstGeom prst="rect">
            <a:avLst/>
          </a:prstGeom>
        </p:spPr>
      </p:pic>
    </p:spTree>
    <p:extLst>
      <p:ext uri="{BB962C8B-B14F-4D97-AF65-F5344CB8AC3E}">
        <p14:creationId xmlns:p14="http://schemas.microsoft.com/office/powerpoint/2010/main" val="3961335128"/>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0031D-7D63-E8E2-DC9F-5D2394E81CE0}"/>
              </a:ext>
            </a:extLst>
          </p:cNvPr>
          <p:cNvSpPr>
            <a:spLocks noGrp="1"/>
          </p:cNvSpPr>
          <p:nvPr>
            <p:ph type="title"/>
          </p:nvPr>
        </p:nvSpPr>
        <p:spPr>
          <a:xfrm>
            <a:off x="678946" y="952084"/>
            <a:ext cx="8110490" cy="994172"/>
          </a:xfrm>
        </p:spPr>
        <p:txBody>
          <a:bodyPr>
            <a:normAutofit fontScale="90000"/>
          </a:bodyPr>
          <a:lstStyle/>
          <a:p>
            <a:pPr algn="ctr"/>
            <a:r>
              <a:rPr lang="en-US" dirty="0">
                <a:solidFill>
                  <a:srgbClr val="0054A0"/>
                </a:solidFill>
              </a:rPr>
              <a:t>Protection and Management of Organic Matter</a:t>
            </a:r>
          </a:p>
        </p:txBody>
      </p:sp>
      <p:pic>
        <p:nvPicPr>
          <p:cNvPr id="5" name="Content Placeholder 4" descr="A fallen tree in the woods that is degrading and breaking down.&#10;&#10;">
            <a:extLst>
              <a:ext uri="{FF2B5EF4-FFF2-40B4-BE49-F238E27FC236}">
                <a16:creationId xmlns:a16="http://schemas.microsoft.com/office/drawing/2014/main" id="{F3BF5101-D743-5252-6C11-53169AC90AF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51208" y="2048812"/>
            <a:ext cx="2892828" cy="38571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An open forest with trees and grass after a masticator chipped excess trees to reduce the tree stocking density">
            <a:extLst>
              <a:ext uri="{FF2B5EF4-FFF2-40B4-BE49-F238E27FC236}">
                <a16:creationId xmlns:a16="http://schemas.microsoft.com/office/drawing/2014/main" id="{6B6F08F8-FF08-D9A8-681A-C8F30D32D7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8397" y="4046518"/>
            <a:ext cx="2391308" cy="17934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5378F282-BFBC-3D08-BBA2-832924C4332E}"/>
              </a:ext>
            </a:extLst>
          </p:cNvPr>
          <p:cNvSpPr txBox="1"/>
          <p:nvPr/>
        </p:nvSpPr>
        <p:spPr>
          <a:xfrm>
            <a:off x="200865" y="1807362"/>
            <a:ext cx="5809594" cy="2031325"/>
          </a:xfrm>
          <a:prstGeom prst="rect">
            <a:avLst/>
          </a:prstGeom>
          <a:noFill/>
        </p:spPr>
        <p:txBody>
          <a:bodyPr wrap="square" rtlCol="0">
            <a:spAutoFit/>
          </a:bodyPr>
          <a:lstStyle/>
          <a:p>
            <a:r>
              <a:rPr lang="en-US" sz="1350" dirty="0">
                <a:latin typeface="Montserrat" pitchFamily="2" charset="0"/>
              </a:rPr>
              <a:t>Protection of the surface layers of forest soils provide vital services to the health of the forest soil.</a:t>
            </a:r>
          </a:p>
          <a:p>
            <a:endParaRPr lang="en-US" sz="450" dirty="0">
              <a:latin typeface="Montserrat" pitchFamily="2" charset="0"/>
            </a:endParaRPr>
          </a:p>
          <a:p>
            <a:pPr marL="214313" indent="-214313">
              <a:buFont typeface="Arial" panose="020B0604020202020204" pitchFamily="34" charset="0"/>
              <a:buChar char="•"/>
            </a:pPr>
            <a:r>
              <a:rPr lang="en-US" sz="1350" dirty="0">
                <a:latin typeface="Montserrat" pitchFamily="2" charset="0"/>
              </a:rPr>
              <a:t>Ensuring organic matter is available to continue the cycling of nutrients.</a:t>
            </a:r>
          </a:p>
          <a:p>
            <a:endParaRPr lang="en-US" sz="450" dirty="0">
              <a:latin typeface="Montserrat" pitchFamily="2" charset="0"/>
            </a:endParaRPr>
          </a:p>
          <a:p>
            <a:pPr marL="214313" indent="-214313">
              <a:buFont typeface="Arial" panose="020B0604020202020204" pitchFamily="34" charset="0"/>
              <a:buChar char="•"/>
            </a:pPr>
            <a:r>
              <a:rPr lang="en-US" sz="1350" dirty="0">
                <a:latin typeface="Montserrat" pitchFamily="2" charset="0"/>
              </a:rPr>
              <a:t>Organic matter provides vital  food sources for microbial populations.</a:t>
            </a:r>
          </a:p>
          <a:p>
            <a:endParaRPr lang="en-US" sz="450" dirty="0">
              <a:latin typeface="Montserrat" pitchFamily="2" charset="0"/>
            </a:endParaRPr>
          </a:p>
          <a:p>
            <a:pPr marL="214313" indent="-214313">
              <a:buFont typeface="Arial" panose="020B0604020202020204" pitchFamily="34" charset="0"/>
              <a:buChar char="•"/>
            </a:pPr>
            <a:r>
              <a:rPr lang="en-US" sz="1350" dirty="0">
                <a:latin typeface="Montserrat" pitchFamily="2" charset="0"/>
              </a:rPr>
              <a:t>Organic matter is vital for water holding capacity.</a:t>
            </a:r>
          </a:p>
          <a:p>
            <a:endParaRPr lang="en-US" sz="450" dirty="0">
              <a:latin typeface="Montserrat" pitchFamily="2" charset="0"/>
            </a:endParaRPr>
          </a:p>
          <a:p>
            <a:pPr marL="214313" indent="-214313">
              <a:buFont typeface="Arial" panose="020B0604020202020204" pitchFamily="34" charset="0"/>
              <a:buChar char="•"/>
            </a:pPr>
            <a:r>
              <a:rPr lang="en-US" sz="1350" dirty="0">
                <a:latin typeface="Montserrat" pitchFamily="2" charset="0"/>
              </a:rPr>
              <a:t>Provides buffers for temperature fluctuations  in the soil.</a:t>
            </a:r>
          </a:p>
        </p:txBody>
      </p:sp>
    </p:spTree>
    <p:extLst>
      <p:ext uri="{BB962C8B-B14F-4D97-AF65-F5344CB8AC3E}">
        <p14:creationId xmlns:p14="http://schemas.microsoft.com/office/powerpoint/2010/main" val="120750976"/>
      </p:ext>
    </p:extLst>
  </p:cSld>
  <p:clrMapOvr>
    <a:masterClrMapping/>
  </p:clrMapOvr>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MODULE 5_Forestland Soil Health" id="{5CBF5C73-322E-41BB-8D8F-7CA9EF479D00}" vid="{788114C0-F362-46AE-A643-A43A45421A77}"/>
    </a:ext>
  </a:extLst>
</a:theme>
</file>

<file path=ppt/theme/theme2.xml><?xml version="1.0" encoding="utf-8"?>
<a:theme xmlns:a="http://schemas.openxmlformats.org/drawingml/2006/main" name="2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MODULE 5_Forestland Soil Health" id="{5CBF5C73-322E-41BB-8D8F-7CA9EF479D00}" vid="{788114C0-F362-46AE-A643-A43A45421A77}"/>
    </a:ext>
  </a:extLst>
</a:theme>
</file>

<file path=ppt/theme/theme3.xml><?xml version="1.0" encoding="utf-8"?>
<a:theme xmlns:a="http://schemas.openxmlformats.org/drawingml/2006/main" name="3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MODULE 5_Forestland Soil Health" id="{5CBF5C73-322E-41BB-8D8F-7CA9EF479D00}" vid="{788114C0-F362-46AE-A643-A43A45421A77}"/>
    </a:ext>
  </a:ext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Props1.xml><?xml version="1.0" encoding="utf-8"?>
<ds:datastoreItem xmlns:ds="http://schemas.openxmlformats.org/officeDocument/2006/customXml" ds:itemID="{F4BBA6E3-6012-4B22-A97D-69CB67CDDC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363614-19a6-4ba2-943c-7caa8a5735f9"/>
    <ds:schemaRef ds:uri="849593af-9ef4-4dc7-a991-ea6257baf2f0"/>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FD3CB5F-B0FA-4624-80FD-7910B50A7021}">
  <ds:schemaRefs>
    <ds:schemaRef ds:uri="http://schemas.microsoft.com/sharepoint/v3/contenttype/forms"/>
  </ds:schemaRefs>
</ds:datastoreItem>
</file>

<file path=customXml/itemProps3.xml><?xml version="1.0" encoding="utf-8"?>
<ds:datastoreItem xmlns:ds="http://schemas.openxmlformats.org/officeDocument/2006/customXml" ds:itemID="{D4454B28-8857-4394-A923-3B893724F119}">
  <ds:schemaRefs>
    <ds:schemaRef ds:uri="73fb875a-8af9-4255-b008-0995492d31cd"/>
    <ds:schemaRef ds:uri="http://www.w3.org/XML/1998/namespace"/>
    <ds:schemaRef ds:uri="http://schemas.microsoft.com/office/2006/metadata/properties"/>
    <ds:schemaRef ds:uri="http://schemas.microsoft.com/office/2006/documentManagement/types"/>
    <ds:schemaRef ds:uri="http://purl.org/dc/terms/"/>
    <ds:schemaRef ds:uri="1fa27c74-dbb6-4e30-b933-9d82255035f8"/>
    <ds:schemaRef ds:uri="http://purl.org/dc/dcmitype/"/>
    <ds:schemaRef ds:uri="http://purl.org/dc/elements/1.1/"/>
    <ds:schemaRef ds:uri="http://schemas.microsoft.com/office/infopath/2007/PartnerControls"/>
    <ds:schemaRef ds:uri="http://schemas.openxmlformats.org/package/2006/metadata/core-properties"/>
    <ds:schemaRef ds:uri="190132a1-b740-41e9-a9d3-aef04dc8f2ab"/>
    <ds:schemaRef ds:uri="12363614-19a6-4ba2-943c-7caa8a5735f9"/>
    <ds:schemaRef ds:uri="http://schemas.microsoft.com/sharepoint/v3"/>
    <ds:schemaRef ds:uri="849593af-9ef4-4dc7-a991-ea6257baf2f0"/>
  </ds:schemaRefs>
</ds:datastoreItem>
</file>

<file path=docProps/app.xml><?xml version="1.0" encoding="utf-8"?>
<Properties xmlns="http://schemas.openxmlformats.org/officeDocument/2006/extended-properties" xmlns:vt="http://schemas.openxmlformats.org/officeDocument/2006/docPropsVTypes">
  <TotalTime>7268</TotalTime>
  <Words>2222</Words>
  <Application>Microsoft Office PowerPoint</Application>
  <PresentationFormat>On-screen Show (4:3)</PresentationFormat>
  <Paragraphs>180</Paragraphs>
  <Slides>23</Slides>
  <Notes>19</Notes>
  <HiddenSlides>0</HiddenSlides>
  <MMClips>0</MMClips>
  <ScaleCrop>false</ScaleCrop>
  <HeadingPairs>
    <vt:vector size="4" baseType="variant">
      <vt:variant>
        <vt:lpstr>Theme</vt:lpstr>
      </vt:variant>
      <vt:variant>
        <vt:i4>4</vt:i4>
      </vt:variant>
      <vt:variant>
        <vt:lpstr>Slide Titles</vt:lpstr>
      </vt:variant>
      <vt:variant>
        <vt:i4>23</vt:i4>
      </vt:variant>
    </vt:vector>
  </HeadingPairs>
  <TitlesOfParts>
    <vt:vector size="27" baseType="lpstr">
      <vt:lpstr>1_Title Page</vt:lpstr>
      <vt:lpstr>2_Title Page</vt:lpstr>
      <vt:lpstr>3_Title Page</vt:lpstr>
      <vt:lpstr>Office Theme</vt:lpstr>
      <vt:lpstr>PowerPoint Presentation</vt:lpstr>
      <vt:lpstr>Objectives</vt:lpstr>
      <vt:lpstr>NRCS Resource Concerns</vt:lpstr>
      <vt:lpstr>Soil Health Resource Concerns Compaction (CPT)</vt:lpstr>
      <vt:lpstr>PowerPoint Presentation</vt:lpstr>
      <vt:lpstr>Regardless what your kids tell you -Ruts are not fun-</vt:lpstr>
      <vt:lpstr>Avoiding Compaction</vt:lpstr>
      <vt:lpstr>Soil Health Resource Concerns Organic Matter Depletion (SOM)</vt:lpstr>
      <vt:lpstr>Protection and Management of Organic Matter</vt:lpstr>
      <vt:lpstr>Soil Health Resource Concerns Soil Organism Habitat Loss or Degradation (HAB)</vt:lpstr>
      <vt:lpstr>Manage for the forest soil organisms</vt:lpstr>
      <vt:lpstr>Soil Health Resource Concerns Aggregate Instability (AGG)</vt:lpstr>
      <vt:lpstr>Aggregates as an indicator of soil health</vt:lpstr>
      <vt:lpstr>Soil Health Resource Concerns Erosion</vt:lpstr>
      <vt:lpstr>Soil erosion in forests is a critical issue  -Minimize the disturbance-</vt:lpstr>
      <vt:lpstr>PowerPoint Presentation</vt:lpstr>
      <vt:lpstr>State/Federal Regulations and Guides</vt:lpstr>
      <vt:lpstr>Best Management Practices (BMP)</vt:lpstr>
      <vt:lpstr>Tools and Interpretations</vt:lpstr>
      <vt:lpstr>PowerPoint Presentation</vt:lpstr>
      <vt:lpstr>PowerPoint Presentation</vt:lpstr>
      <vt:lpstr>Forests are working lands Mitigating Resource Concerns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Sirovatka, Nick - FPAC-NRCS, OR</dc:creator>
  <cp:lastModifiedBy>Sirovatka, Nick - FPAC-NRCS, OR</cp:lastModifiedBy>
  <cp:revision>163</cp:revision>
  <dcterms:created xsi:type="dcterms:W3CDTF">2024-08-13T20:04:56Z</dcterms:created>
  <dcterms:modified xsi:type="dcterms:W3CDTF">2026-01-12T20:29:32Z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190400.000000000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